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</p:sldMasterIdLst>
  <p:notesMasterIdLst>
    <p:notesMasterId r:id="rId28"/>
  </p:notesMasterIdLst>
  <p:sldIdLst>
    <p:sldId id="256" r:id="rId4"/>
    <p:sldId id="279" r:id="rId5"/>
    <p:sldId id="296" r:id="rId6"/>
    <p:sldId id="297" r:id="rId7"/>
    <p:sldId id="298" r:id="rId8"/>
    <p:sldId id="285" r:id="rId9"/>
    <p:sldId id="286" r:id="rId10"/>
    <p:sldId id="299" r:id="rId11"/>
    <p:sldId id="300" r:id="rId12"/>
    <p:sldId id="301" r:id="rId13"/>
    <p:sldId id="302" r:id="rId14"/>
    <p:sldId id="303" r:id="rId15"/>
    <p:sldId id="263" r:id="rId16"/>
    <p:sldId id="274" r:id="rId17"/>
    <p:sldId id="259" r:id="rId18"/>
    <p:sldId id="257" r:id="rId19"/>
    <p:sldId id="272" r:id="rId20"/>
    <p:sldId id="273" r:id="rId21"/>
    <p:sldId id="268" r:id="rId22"/>
    <p:sldId id="269" r:id="rId23"/>
    <p:sldId id="270" r:id="rId24"/>
    <p:sldId id="271" r:id="rId25"/>
    <p:sldId id="277" r:id="rId26"/>
    <p:sldId id="278" r:id="rId27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74" autoAdjust="0"/>
    <p:restoredTop sz="94660"/>
  </p:normalViewPr>
  <p:slideViewPr>
    <p:cSldViewPr>
      <p:cViewPr varScale="1">
        <p:scale>
          <a:sx n="112" d="100"/>
          <a:sy n="112" d="100"/>
        </p:scale>
        <p:origin x="84" y="48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hyperlink" Target="http://thetutor.ru/regCenter/Irkutsk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662AFE-2BCB-44AE-938F-16C79A6D38A9}" type="doc">
      <dgm:prSet loTypeId="urn:microsoft.com/office/officeart/2005/8/layout/hProcess9" loCatId="process" qsTypeId="urn:microsoft.com/office/officeart/2005/8/quickstyle/3d1" qsCatId="3D" csTypeId="urn:microsoft.com/office/officeart/2005/8/colors/colorful2" csCatId="colorful" phldr="1"/>
      <dgm:spPr/>
    </dgm:pt>
    <dgm:pt modelId="{37891A33-B64E-4B14-B5B8-63B7037B9E66}">
      <dgm:prSet phldrT="[Текст]" custT="1"/>
      <dgm:spPr/>
      <dgm:t>
        <a:bodyPr/>
        <a:lstStyle/>
        <a:p>
          <a:pPr algn="ctr"/>
          <a:endParaRPr lang="ru-RU" sz="1300" dirty="0" smtClean="0"/>
        </a:p>
        <a:p>
          <a:pPr algn="ctr"/>
          <a:r>
            <a:rPr lang="ru-RU" sz="1300" dirty="0" smtClean="0"/>
            <a:t>Руководитель РО МТА ИО: Татьяна Князева;</a:t>
          </a:r>
        </a:p>
        <a:p>
          <a:pPr algn="ctr"/>
          <a:r>
            <a:rPr lang="ru-RU" sz="1300" dirty="0" smtClean="0"/>
            <a:t>10 членов РО МТА Иркутская область</a:t>
          </a:r>
        </a:p>
        <a:p>
          <a:pPr algn="ctr"/>
          <a:r>
            <a:rPr lang="ru-RU" sz="1300" dirty="0" smtClean="0"/>
            <a:t> </a:t>
          </a:r>
          <a:endParaRPr lang="ru-RU" sz="1300" dirty="0"/>
        </a:p>
      </dgm:t>
    </dgm:pt>
    <dgm:pt modelId="{2F038428-FCCB-42CD-A762-DB7762C6F709}" type="parTrans" cxnId="{42491F4E-2B29-44CC-B1E0-AC6F9869B1AA}">
      <dgm:prSet/>
      <dgm:spPr/>
      <dgm:t>
        <a:bodyPr/>
        <a:lstStyle/>
        <a:p>
          <a:endParaRPr lang="ru-RU"/>
        </a:p>
      </dgm:t>
    </dgm:pt>
    <dgm:pt modelId="{7739A2C1-0A51-4250-BB02-C464E6828485}" type="sibTrans" cxnId="{42491F4E-2B29-44CC-B1E0-AC6F9869B1AA}">
      <dgm:prSet/>
      <dgm:spPr/>
      <dgm:t>
        <a:bodyPr/>
        <a:lstStyle/>
        <a:p>
          <a:endParaRPr lang="ru-RU"/>
        </a:p>
      </dgm:t>
    </dgm:pt>
    <dgm:pt modelId="{481FA5FF-7C43-4064-AE8D-86986BAE0B0E}">
      <dgm:prSet custT="1"/>
      <dgm:spPr/>
      <dgm:t>
        <a:bodyPr/>
        <a:lstStyle/>
        <a:p>
          <a:r>
            <a:rPr lang="ru-RU" sz="1300" dirty="0" smtClean="0"/>
            <a:t>Адрес страницы РО МТА ИО: </a:t>
          </a:r>
          <a:r>
            <a:rPr lang="en-US" sz="1300" dirty="0" smtClean="0">
              <a:hlinkClick xmlns:r="http://schemas.openxmlformats.org/officeDocument/2006/relationships" r:id="rId1"/>
            </a:rPr>
            <a:t>http://thetutor.ru/regCenter/Irkutsk</a:t>
          </a:r>
          <a:r>
            <a:rPr lang="ru-RU" sz="1300" dirty="0" smtClean="0"/>
            <a:t> </a:t>
          </a:r>
        </a:p>
      </dgm:t>
    </dgm:pt>
    <dgm:pt modelId="{7390FCBB-300D-4E28-8135-3D5D236E8B63}" type="parTrans" cxnId="{56253D56-CEF2-48F5-BB8E-A8055CB203BE}">
      <dgm:prSet/>
      <dgm:spPr/>
      <dgm:t>
        <a:bodyPr/>
        <a:lstStyle/>
        <a:p>
          <a:endParaRPr lang="ru-RU"/>
        </a:p>
      </dgm:t>
    </dgm:pt>
    <dgm:pt modelId="{37BCCE75-E68D-4ADD-A0A6-11A683229265}" type="sibTrans" cxnId="{56253D56-CEF2-48F5-BB8E-A8055CB203BE}">
      <dgm:prSet/>
      <dgm:spPr/>
      <dgm:t>
        <a:bodyPr/>
        <a:lstStyle/>
        <a:p>
          <a:endParaRPr lang="ru-RU"/>
        </a:p>
      </dgm:t>
    </dgm:pt>
    <dgm:pt modelId="{7FB8054B-2285-4CE4-B12C-8A7B53C7FC7C}">
      <dgm:prSet phldrT="[Текст]" custT="1"/>
      <dgm:spPr/>
      <dgm:t>
        <a:bodyPr/>
        <a:lstStyle/>
        <a:p>
          <a:pPr algn="ctr"/>
          <a:endParaRPr lang="ru-RU" sz="1100" b="1" dirty="0" smtClean="0">
            <a:solidFill>
              <a:schemeClr val="accent2">
                <a:lumMod val="7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algn="ctr"/>
          <a:r>
            <a:rPr lang="ru-RU" sz="1100" b="1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Федеральный эксперт МТА: Татьяна Князева</a:t>
          </a:r>
        </a:p>
        <a:p>
          <a:pPr algn="ctr"/>
          <a:r>
            <a:rPr lang="ru-RU" sz="1100" b="1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Региональный эксперт МТА: Ольга Попова</a:t>
          </a:r>
        </a:p>
        <a:p>
          <a:pPr algn="ctr"/>
          <a:r>
            <a:rPr lang="ru-RU" sz="1100" b="1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Победитель Всероссийского конкурса «</a:t>
          </a:r>
          <a:r>
            <a:rPr lang="ru-RU" sz="1100" b="1" dirty="0" err="1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Тьютор</a:t>
          </a:r>
          <a:r>
            <a:rPr lang="ru-RU" sz="1100" b="1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года»: Юлия Андреева </a:t>
          </a:r>
        </a:p>
        <a:p>
          <a:pPr algn="ctr"/>
          <a:endParaRPr lang="ru-RU" sz="1400" b="1" dirty="0" smtClean="0">
            <a:solidFill>
              <a:schemeClr val="accent2">
                <a:lumMod val="7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6820F75-AEFA-434C-B845-F4F520FC3F7A}" type="sibTrans" cxnId="{12E24882-BF35-4B75-A36F-7CE14A9FDE81}">
      <dgm:prSet/>
      <dgm:spPr/>
      <dgm:t>
        <a:bodyPr/>
        <a:lstStyle/>
        <a:p>
          <a:endParaRPr lang="ru-RU"/>
        </a:p>
      </dgm:t>
    </dgm:pt>
    <dgm:pt modelId="{551A0B7F-1838-4290-918E-E7BC8EF3AEEE}" type="parTrans" cxnId="{12E24882-BF35-4B75-A36F-7CE14A9FDE81}">
      <dgm:prSet/>
      <dgm:spPr/>
      <dgm:t>
        <a:bodyPr/>
        <a:lstStyle/>
        <a:p>
          <a:endParaRPr lang="ru-RU"/>
        </a:p>
      </dgm:t>
    </dgm:pt>
    <dgm:pt modelId="{FB29B520-8AD7-4E08-BE88-1EC216D87EA5}" type="pres">
      <dgm:prSet presAssocID="{90662AFE-2BCB-44AE-938F-16C79A6D38A9}" presName="CompostProcess" presStyleCnt="0">
        <dgm:presLayoutVars>
          <dgm:dir/>
          <dgm:resizeHandles val="exact"/>
        </dgm:presLayoutVars>
      </dgm:prSet>
      <dgm:spPr/>
    </dgm:pt>
    <dgm:pt modelId="{6A604786-9403-4F81-B351-21FCF180038C}" type="pres">
      <dgm:prSet presAssocID="{90662AFE-2BCB-44AE-938F-16C79A6D38A9}" presName="arrow" presStyleLbl="bgShp" presStyleIdx="0" presStyleCnt="1"/>
      <dgm:spPr/>
    </dgm:pt>
    <dgm:pt modelId="{ECD7117D-B4C5-40C4-BE49-9E32F7DED9C6}" type="pres">
      <dgm:prSet presAssocID="{90662AFE-2BCB-44AE-938F-16C79A6D38A9}" presName="linearProcess" presStyleCnt="0"/>
      <dgm:spPr/>
    </dgm:pt>
    <dgm:pt modelId="{8B7957F0-59E4-4C80-8BAA-E3C77900B7D3}" type="pres">
      <dgm:prSet presAssocID="{37891A33-B64E-4B14-B5B8-63B7037B9E66}" presName="textNode" presStyleLbl="node1" presStyleIdx="0" presStyleCnt="3" custScaleX="68027" custScaleY="73334" custLinFactNeighborX="7642" custLinFactNeighborY="-5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74B584-F77D-4AA8-844E-3F4F234FBF7F}" type="pres">
      <dgm:prSet presAssocID="{7739A2C1-0A51-4250-BB02-C464E6828485}" presName="sibTrans" presStyleCnt="0"/>
      <dgm:spPr/>
    </dgm:pt>
    <dgm:pt modelId="{CEA7A163-0B39-4FE5-B2AE-3C60080C43B2}" type="pres">
      <dgm:prSet presAssocID="{481FA5FF-7C43-4064-AE8D-86986BAE0B0E}" presName="textNode" presStyleLbl="node1" presStyleIdx="1" presStyleCnt="3" custScaleX="81479" custScaleY="922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63558E-046C-46FD-B7E1-26A7BE46E283}" type="pres">
      <dgm:prSet presAssocID="{37BCCE75-E68D-4ADD-A0A6-11A683229265}" presName="sibTrans" presStyleCnt="0"/>
      <dgm:spPr/>
    </dgm:pt>
    <dgm:pt modelId="{CF0FC7EB-FD2A-46C9-9DD1-EC00165E6CFD}" type="pres">
      <dgm:prSet presAssocID="{7FB8054B-2285-4CE4-B12C-8A7B53C7FC7C}" presName="textNode" presStyleLbl="node1" presStyleIdx="2" presStyleCnt="3" custLinFactNeighborX="-14420" custLinFactNeighborY="-16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2E24882-BF35-4B75-A36F-7CE14A9FDE81}" srcId="{90662AFE-2BCB-44AE-938F-16C79A6D38A9}" destId="{7FB8054B-2285-4CE4-B12C-8A7B53C7FC7C}" srcOrd="2" destOrd="0" parTransId="{551A0B7F-1838-4290-918E-E7BC8EF3AEEE}" sibTransId="{76820F75-AEFA-434C-B845-F4F520FC3F7A}"/>
    <dgm:cxn modelId="{DA840F00-0E7E-43F9-A839-520295D889C4}" type="presOf" srcId="{481FA5FF-7C43-4064-AE8D-86986BAE0B0E}" destId="{CEA7A163-0B39-4FE5-B2AE-3C60080C43B2}" srcOrd="0" destOrd="0" presId="urn:microsoft.com/office/officeart/2005/8/layout/hProcess9"/>
    <dgm:cxn modelId="{EB541ED3-03D3-4B73-8901-F246BDD47C63}" type="presOf" srcId="{90662AFE-2BCB-44AE-938F-16C79A6D38A9}" destId="{FB29B520-8AD7-4E08-BE88-1EC216D87EA5}" srcOrd="0" destOrd="0" presId="urn:microsoft.com/office/officeart/2005/8/layout/hProcess9"/>
    <dgm:cxn modelId="{14BFD03B-9173-48CC-BA9F-9CD53CB55595}" type="presOf" srcId="{7FB8054B-2285-4CE4-B12C-8A7B53C7FC7C}" destId="{CF0FC7EB-FD2A-46C9-9DD1-EC00165E6CFD}" srcOrd="0" destOrd="0" presId="urn:microsoft.com/office/officeart/2005/8/layout/hProcess9"/>
    <dgm:cxn modelId="{56253D56-CEF2-48F5-BB8E-A8055CB203BE}" srcId="{90662AFE-2BCB-44AE-938F-16C79A6D38A9}" destId="{481FA5FF-7C43-4064-AE8D-86986BAE0B0E}" srcOrd="1" destOrd="0" parTransId="{7390FCBB-300D-4E28-8135-3D5D236E8B63}" sibTransId="{37BCCE75-E68D-4ADD-A0A6-11A683229265}"/>
    <dgm:cxn modelId="{42491F4E-2B29-44CC-B1E0-AC6F9869B1AA}" srcId="{90662AFE-2BCB-44AE-938F-16C79A6D38A9}" destId="{37891A33-B64E-4B14-B5B8-63B7037B9E66}" srcOrd="0" destOrd="0" parTransId="{2F038428-FCCB-42CD-A762-DB7762C6F709}" sibTransId="{7739A2C1-0A51-4250-BB02-C464E6828485}"/>
    <dgm:cxn modelId="{1F4B7503-E543-40E0-9CF8-BEE886CA7902}" type="presOf" srcId="{37891A33-B64E-4B14-B5B8-63B7037B9E66}" destId="{8B7957F0-59E4-4C80-8BAA-E3C77900B7D3}" srcOrd="0" destOrd="0" presId="urn:microsoft.com/office/officeart/2005/8/layout/hProcess9"/>
    <dgm:cxn modelId="{85F364D4-0898-4023-8B59-D0A43D546C69}" type="presParOf" srcId="{FB29B520-8AD7-4E08-BE88-1EC216D87EA5}" destId="{6A604786-9403-4F81-B351-21FCF180038C}" srcOrd="0" destOrd="0" presId="urn:microsoft.com/office/officeart/2005/8/layout/hProcess9"/>
    <dgm:cxn modelId="{A09D6C4A-D446-42F6-982E-C9681DE832E4}" type="presParOf" srcId="{FB29B520-8AD7-4E08-BE88-1EC216D87EA5}" destId="{ECD7117D-B4C5-40C4-BE49-9E32F7DED9C6}" srcOrd="1" destOrd="0" presId="urn:microsoft.com/office/officeart/2005/8/layout/hProcess9"/>
    <dgm:cxn modelId="{62E70B3D-A6B9-42C3-88A4-10A27EC44E25}" type="presParOf" srcId="{ECD7117D-B4C5-40C4-BE49-9E32F7DED9C6}" destId="{8B7957F0-59E4-4C80-8BAA-E3C77900B7D3}" srcOrd="0" destOrd="0" presId="urn:microsoft.com/office/officeart/2005/8/layout/hProcess9"/>
    <dgm:cxn modelId="{CCC2A491-7733-4878-80A5-B91EC9957EDA}" type="presParOf" srcId="{ECD7117D-B4C5-40C4-BE49-9E32F7DED9C6}" destId="{7474B584-F77D-4AA8-844E-3F4F234FBF7F}" srcOrd="1" destOrd="0" presId="urn:microsoft.com/office/officeart/2005/8/layout/hProcess9"/>
    <dgm:cxn modelId="{B78F6F69-1A7D-473A-88EA-13A9321783D4}" type="presParOf" srcId="{ECD7117D-B4C5-40C4-BE49-9E32F7DED9C6}" destId="{CEA7A163-0B39-4FE5-B2AE-3C60080C43B2}" srcOrd="2" destOrd="0" presId="urn:microsoft.com/office/officeart/2005/8/layout/hProcess9"/>
    <dgm:cxn modelId="{CB66EE1D-1BF3-4FA3-8146-4129F2573893}" type="presParOf" srcId="{ECD7117D-B4C5-40C4-BE49-9E32F7DED9C6}" destId="{4F63558E-046C-46FD-B7E1-26A7BE46E283}" srcOrd="3" destOrd="0" presId="urn:microsoft.com/office/officeart/2005/8/layout/hProcess9"/>
    <dgm:cxn modelId="{DB45F214-CA01-4FF7-923B-46DEE17AC769}" type="presParOf" srcId="{ECD7117D-B4C5-40C4-BE49-9E32F7DED9C6}" destId="{CF0FC7EB-FD2A-46C9-9DD1-EC00165E6CFD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402F64-AA4B-468A-B59A-A00EBA9FED53}" type="datetimeFigureOut">
              <a:rPr lang="ru-RU" smtClean="0"/>
              <a:t>21.03.2016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80823C-21F9-4454-A2B8-FD8CCD79B6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63491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0823C-21F9-4454-A2B8-FD8CCD79B6F1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80691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0823C-21F9-4454-A2B8-FD8CCD79B6F1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5198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0823C-21F9-4454-A2B8-FD8CCD79B6F1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2259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14299"/>
            <a:ext cx="1981200" cy="49171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15442"/>
            <a:ext cx="6705600" cy="49149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1539720"/>
            <a:ext cx="1981200" cy="13716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21.03.2016</a:t>
            </a:fld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1539720"/>
            <a:ext cx="6324600" cy="13716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10489"/>
            <a:ext cx="6705600" cy="491718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10489"/>
            <a:ext cx="1956046" cy="491718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05979"/>
            <a:ext cx="1676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4478274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4539996"/>
            <a:ext cx="2249424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4533138"/>
            <a:ext cx="6784848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3028950"/>
            <a:ext cx="6477000" cy="13716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4537528"/>
            <a:ext cx="6705600" cy="514350"/>
          </a:xfrm>
        </p:spPr>
        <p:txBody>
          <a:bodyPr anchor="ctr">
            <a:normAutofit/>
          </a:bodyPr>
          <a:lstStyle>
            <a:lvl1pPr marL="0" indent="0" algn="l">
              <a:buNone/>
              <a:defRPr sz="1950">
                <a:solidFill>
                  <a:srgbClr val="FFFFFF"/>
                </a:solidFill>
              </a:defRPr>
            </a:lvl1pPr>
            <a:lvl2pPr marL="342900" indent="0" algn="ctr">
              <a:buNone/>
            </a:lvl2pPr>
            <a:lvl3pPr marL="685800" indent="0" algn="ctr">
              <a:buNone/>
            </a:lvl3pPr>
            <a:lvl4pPr marL="1028700" indent="0" algn="ctr">
              <a:buNone/>
            </a:lvl4pPr>
            <a:lvl5pPr marL="1371600" indent="0" algn="ctr">
              <a:buNone/>
            </a:lvl5pPr>
            <a:lvl6pPr marL="1714500" indent="0" algn="ctr">
              <a:buNone/>
            </a:lvl6pPr>
            <a:lvl7pPr marL="2057400" indent="0" algn="ctr">
              <a:buNone/>
            </a:lvl7pPr>
            <a:lvl8pPr marL="2400300" indent="0" algn="ctr">
              <a:buNone/>
            </a:lvl8pPr>
            <a:lvl9pPr marL="27432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4551524"/>
            <a:ext cx="2057400" cy="514350"/>
          </a:xfrm>
        </p:spPr>
        <p:txBody>
          <a:bodyPr>
            <a:noAutofit/>
          </a:bodyPr>
          <a:lstStyle>
            <a:lvl1pPr algn="ctr">
              <a:defRPr sz="1500">
                <a:solidFill>
                  <a:srgbClr val="FFFFFF"/>
                </a:solidFill>
              </a:defRPr>
            </a:lvl1pPr>
          </a:lstStyle>
          <a:p>
            <a:fld id="{4EF5D86D-0FDD-4D1B-AE79-B75144BEFC73}" type="datetimeFigureOut">
              <a:rPr lang="ru-RU" smtClean="0"/>
              <a:pPr/>
              <a:t>21.03.2016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177404"/>
            <a:ext cx="5867400" cy="273844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C6E7FC"/>
              </a:solidFill>
            </a:endParaRPr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171450"/>
            <a:ext cx="838200" cy="2857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719157C-F47E-4C47-AEB3-61D6F249C0E7}" type="slidenum">
              <a:rPr lang="ru-RU" smtClean="0">
                <a:solidFill>
                  <a:srgbClr val="C6E7FC"/>
                </a:solidFill>
              </a:rPr>
              <a:pPr/>
              <a:t>‹#›</a:t>
            </a:fld>
            <a:endParaRPr lang="ru-RU">
              <a:solidFill>
                <a:srgbClr val="C6E7F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5874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171450"/>
            <a:ext cx="8153400" cy="74295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5D86D-0FDD-4D1B-AE79-B75144BEFC73}" type="datetimeFigureOut">
              <a:rPr lang="ru-RU" smtClean="0">
                <a:solidFill>
                  <a:srgbClr val="073E87"/>
                </a:solidFill>
              </a:rPr>
              <a:pPr/>
              <a:t>21.03.2016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719157C-F47E-4C47-AEB3-61D6F249C0E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612648" y="1200150"/>
            <a:ext cx="8153400" cy="33718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5227431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1" y="2057400"/>
            <a:ext cx="7123113" cy="1254919"/>
          </a:xfrm>
        </p:spPr>
        <p:txBody>
          <a:bodyPr anchor="t"/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143000"/>
            <a:ext cx="9144000" cy="85725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1200150"/>
            <a:ext cx="1295400" cy="7429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200150"/>
            <a:ext cx="7772400" cy="7429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200150"/>
            <a:ext cx="7620000" cy="742950"/>
          </a:xfrm>
        </p:spPr>
        <p:txBody>
          <a:bodyPr/>
          <a:lstStyle>
            <a:lvl1pPr algn="l">
              <a:buNone/>
              <a:defRPr sz="33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5D86D-0FDD-4D1B-AE79-B75144BEFC73}" type="datetimeFigureOut">
              <a:rPr lang="ru-RU" smtClean="0">
                <a:solidFill>
                  <a:srgbClr val="073E87"/>
                </a:solidFill>
              </a:rPr>
              <a:pPr/>
              <a:t>21.03.2016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314450"/>
            <a:ext cx="1295400" cy="526257"/>
          </a:xfrm>
        </p:spPr>
        <p:txBody>
          <a:bodyPr>
            <a:noAutofit/>
          </a:bodyPr>
          <a:lstStyle>
            <a:lvl1pPr>
              <a:defRPr sz="1800">
                <a:solidFill>
                  <a:srgbClr val="FFFFFF"/>
                </a:solidFill>
              </a:defRPr>
            </a:lvl1pPr>
          </a:lstStyle>
          <a:p>
            <a:fld id="{4719157C-F47E-4C47-AEB3-61D6F249C0E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73493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609600" y="1192175"/>
            <a:ext cx="38862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844901" y="1192175"/>
            <a:ext cx="38862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EF5D86D-0FDD-4D1B-AE79-B75144BEFC73}" type="datetimeFigureOut">
              <a:rPr lang="ru-RU" smtClean="0">
                <a:solidFill>
                  <a:srgbClr val="073E87"/>
                </a:solidFill>
              </a:rPr>
              <a:pPr/>
              <a:t>21.03.2016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719157C-F47E-4C47-AEB3-61D6F249C0E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49693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04787"/>
            <a:ext cx="8153400" cy="652463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609600" y="1828800"/>
            <a:ext cx="3886200" cy="26860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800600" y="1828800"/>
            <a:ext cx="3886200" cy="26860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EF5D86D-0FDD-4D1B-AE79-B75144BEFC73}" type="datetimeFigureOut">
              <a:rPr lang="ru-RU" smtClean="0">
                <a:solidFill>
                  <a:srgbClr val="073E87"/>
                </a:solidFill>
              </a:rPr>
              <a:pPr/>
              <a:t>21.03.2016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719157C-F47E-4C47-AEB3-61D6F249C0E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314450"/>
            <a:ext cx="3886200" cy="48006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15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314450"/>
            <a:ext cx="3886200" cy="48006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15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0060128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5D86D-0FDD-4D1B-AE79-B75144BEFC73}" type="datetimeFigureOut">
              <a:rPr lang="ru-RU" smtClean="0">
                <a:solidFill>
                  <a:srgbClr val="073E87"/>
                </a:solidFill>
              </a:rPr>
              <a:pPr/>
              <a:t>21.03.2016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719157C-F47E-4C47-AEB3-61D6F249C0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85282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5D86D-0FDD-4D1B-AE79-B75144BEFC73}" type="datetimeFigureOut">
              <a:rPr lang="ru-RU" smtClean="0">
                <a:solidFill>
                  <a:srgbClr val="073E87"/>
                </a:solidFill>
              </a:rPr>
              <a:pPr/>
              <a:t>21.03.2016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4686300"/>
            <a:ext cx="533400" cy="2857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719157C-F47E-4C47-AEB3-61D6F249C0E7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10473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04787"/>
            <a:ext cx="8077200" cy="652463"/>
          </a:xfrm>
        </p:spPr>
        <p:txBody>
          <a:bodyPr anchor="ctr"/>
          <a:lstStyle>
            <a:lvl1pPr algn="l">
              <a:buNone/>
              <a:defRPr sz="33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5D86D-0FDD-4D1B-AE79-B75144BEFC73}" type="datetimeFigureOut">
              <a:rPr lang="ru-RU" smtClean="0">
                <a:solidFill>
                  <a:srgbClr val="073E87"/>
                </a:solidFill>
              </a:rPr>
              <a:pPr/>
              <a:t>21.03.2016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719157C-F47E-4C47-AEB3-61D6F249C0E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314450"/>
            <a:ext cx="1600200" cy="325755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750"/>
              </a:spcAft>
              <a:buNone/>
              <a:defRPr sz="1350"/>
            </a:lvl1pPr>
            <a:lvl2pPr>
              <a:buNone/>
              <a:defRPr sz="900"/>
            </a:lvl2pPr>
            <a:lvl3pPr>
              <a:buNone/>
              <a:defRPr sz="750"/>
            </a:lvl3pPr>
            <a:lvl4pPr>
              <a:buNone/>
              <a:defRPr sz="675"/>
            </a:lvl4pPr>
            <a:lvl5pPr>
              <a:buNone/>
              <a:defRPr sz="675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2362200" y="1314450"/>
            <a:ext cx="6400800" cy="33147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27665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4114800"/>
            <a:ext cx="7315200" cy="514350"/>
          </a:xfrm>
        </p:spPr>
        <p:txBody>
          <a:bodyPr/>
          <a:lstStyle>
            <a:lvl1pPr marL="0" indent="0">
              <a:buFontTx/>
              <a:buNone/>
              <a:defRPr sz="1275"/>
            </a:lvl1pPr>
            <a:lvl2pPr>
              <a:buFontTx/>
              <a:buNone/>
              <a:defRPr sz="900"/>
            </a:lvl2pPr>
            <a:lvl3pPr>
              <a:buFontTx/>
              <a:buNone/>
              <a:defRPr sz="750"/>
            </a:lvl3pPr>
            <a:lvl4pPr>
              <a:buFontTx/>
              <a:buNone/>
              <a:defRPr sz="675"/>
            </a:lvl4pPr>
            <a:lvl5pPr>
              <a:buFontTx/>
              <a:buNone/>
              <a:defRPr sz="675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3429000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3497580"/>
            <a:ext cx="1463040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3490722"/>
            <a:ext cx="7598664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3486150"/>
            <a:ext cx="7315200" cy="514350"/>
          </a:xfrm>
        </p:spPr>
        <p:txBody>
          <a:bodyPr anchor="ctr"/>
          <a:lstStyle>
            <a:lvl1pPr algn="l">
              <a:buNone/>
              <a:defRPr sz="21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515035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4686300"/>
            <a:ext cx="2667000" cy="273844"/>
          </a:xfrm>
        </p:spPr>
        <p:txBody>
          <a:bodyPr rtlCol="0"/>
          <a:lstStyle/>
          <a:p>
            <a:fld id="{4EF5D86D-0FDD-4D1B-AE79-B75144BEFC73}" type="datetimeFigureOut">
              <a:rPr lang="ru-RU" smtClean="0">
                <a:solidFill>
                  <a:srgbClr val="073E87"/>
                </a:solidFill>
              </a:rPr>
              <a:pPr/>
              <a:t>21.03.2016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3500437"/>
            <a:ext cx="1447800" cy="497684"/>
          </a:xfrm>
        </p:spPr>
        <p:txBody>
          <a:bodyPr rtlCol="0"/>
          <a:lstStyle>
            <a:lvl1pPr>
              <a:defRPr sz="2100"/>
            </a:lvl1pPr>
          </a:lstStyle>
          <a:p>
            <a:fld id="{4719157C-F47E-4C47-AEB3-61D6F249C0E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4686155"/>
            <a:ext cx="4572000" cy="273844"/>
          </a:xfrm>
        </p:spPr>
        <p:txBody>
          <a:bodyPr rtlCol="0"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3426714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24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4304378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5D86D-0FDD-4D1B-AE79-B75144BEFC73}" type="datetimeFigureOut">
              <a:rPr lang="ru-RU" smtClean="0">
                <a:solidFill>
                  <a:srgbClr val="073E87"/>
                </a:solidFill>
              </a:rPr>
              <a:pPr/>
              <a:t>21.03.2016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9157C-F47E-4C47-AEB3-61D6F249C0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21888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457201"/>
            <a:ext cx="2057400" cy="4137422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5562600" cy="413742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4686302"/>
            <a:ext cx="2209800" cy="273844"/>
          </a:xfrm>
        </p:spPr>
        <p:txBody>
          <a:bodyPr/>
          <a:lstStyle/>
          <a:p>
            <a:fld id="{4EF5D86D-0FDD-4D1B-AE79-B75144BEFC73}" type="datetimeFigureOut">
              <a:rPr lang="ru-RU" smtClean="0">
                <a:solidFill>
                  <a:srgbClr val="073E87"/>
                </a:solidFill>
              </a:rPr>
              <a:pPr/>
              <a:t>21.03.2016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2" y="4686156"/>
            <a:ext cx="5573483" cy="273844"/>
          </a:xfrm>
        </p:spPr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51435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457200"/>
            <a:ext cx="228600" cy="46863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40005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6056313" y="77787"/>
            <a:ext cx="400050" cy="244476"/>
          </a:xfrm>
        </p:spPr>
        <p:txBody>
          <a:bodyPr/>
          <a:lstStyle/>
          <a:p>
            <a:fld id="{4719157C-F47E-4C47-AEB3-61D6F249C0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70566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4478274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4539996"/>
            <a:ext cx="2249424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4533138"/>
            <a:ext cx="6784848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3028950"/>
            <a:ext cx="6477000" cy="13716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4537528"/>
            <a:ext cx="6705600" cy="514350"/>
          </a:xfrm>
        </p:spPr>
        <p:txBody>
          <a:bodyPr anchor="ctr">
            <a:normAutofit/>
          </a:bodyPr>
          <a:lstStyle>
            <a:lvl1pPr marL="0" indent="0" algn="l">
              <a:buNone/>
              <a:defRPr sz="1950">
                <a:solidFill>
                  <a:srgbClr val="FFFFFF"/>
                </a:solidFill>
              </a:defRPr>
            </a:lvl1pPr>
            <a:lvl2pPr marL="342900" indent="0" algn="ctr">
              <a:buNone/>
            </a:lvl2pPr>
            <a:lvl3pPr marL="685800" indent="0" algn="ctr">
              <a:buNone/>
            </a:lvl3pPr>
            <a:lvl4pPr marL="1028700" indent="0" algn="ctr">
              <a:buNone/>
            </a:lvl4pPr>
            <a:lvl5pPr marL="1371600" indent="0" algn="ctr">
              <a:buNone/>
            </a:lvl5pPr>
            <a:lvl6pPr marL="1714500" indent="0" algn="ctr">
              <a:buNone/>
            </a:lvl6pPr>
            <a:lvl7pPr marL="2057400" indent="0" algn="ctr">
              <a:buNone/>
            </a:lvl7pPr>
            <a:lvl8pPr marL="2400300" indent="0" algn="ctr">
              <a:buNone/>
            </a:lvl8pPr>
            <a:lvl9pPr marL="27432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4551524"/>
            <a:ext cx="2057400" cy="514350"/>
          </a:xfrm>
        </p:spPr>
        <p:txBody>
          <a:bodyPr>
            <a:noAutofit/>
          </a:bodyPr>
          <a:lstStyle>
            <a:lvl1pPr algn="ctr">
              <a:defRPr sz="1500">
                <a:solidFill>
                  <a:srgbClr val="FFFFFF"/>
                </a:solidFill>
              </a:defRPr>
            </a:lvl1pPr>
          </a:lstStyle>
          <a:p>
            <a:fld id="{4EF5D86D-0FDD-4D1B-AE79-B75144BEFC73}" type="datetimeFigureOut">
              <a:rPr lang="ru-RU" smtClean="0"/>
              <a:pPr/>
              <a:t>21.03.2016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177404"/>
            <a:ext cx="5867400" cy="273844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C6E7FC"/>
              </a:solidFill>
            </a:endParaRPr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171450"/>
            <a:ext cx="838200" cy="2857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719157C-F47E-4C47-AEB3-61D6F249C0E7}" type="slidenum">
              <a:rPr lang="ru-RU" smtClean="0">
                <a:solidFill>
                  <a:srgbClr val="C6E7FC"/>
                </a:solidFill>
              </a:rPr>
              <a:pPr/>
              <a:t>‹#›</a:t>
            </a:fld>
            <a:endParaRPr lang="ru-RU">
              <a:solidFill>
                <a:srgbClr val="C6E7F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87030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171450"/>
            <a:ext cx="8153400" cy="74295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5D86D-0FDD-4D1B-AE79-B75144BEFC73}" type="datetimeFigureOut">
              <a:rPr lang="ru-RU" smtClean="0">
                <a:solidFill>
                  <a:srgbClr val="073E87"/>
                </a:solidFill>
              </a:rPr>
              <a:pPr/>
              <a:t>21.03.2016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719157C-F47E-4C47-AEB3-61D6F249C0E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612648" y="1200150"/>
            <a:ext cx="8153400" cy="33718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60978693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1" y="2057400"/>
            <a:ext cx="7123113" cy="1254919"/>
          </a:xfrm>
        </p:spPr>
        <p:txBody>
          <a:bodyPr anchor="t"/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143000"/>
            <a:ext cx="9144000" cy="85725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1200150"/>
            <a:ext cx="1295400" cy="7429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200150"/>
            <a:ext cx="7772400" cy="7429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200150"/>
            <a:ext cx="7620000" cy="742950"/>
          </a:xfrm>
        </p:spPr>
        <p:txBody>
          <a:bodyPr/>
          <a:lstStyle>
            <a:lvl1pPr algn="l">
              <a:buNone/>
              <a:defRPr sz="33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5D86D-0FDD-4D1B-AE79-B75144BEFC73}" type="datetimeFigureOut">
              <a:rPr lang="ru-RU" smtClean="0">
                <a:solidFill>
                  <a:srgbClr val="073E87"/>
                </a:solidFill>
              </a:rPr>
              <a:pPr/>
              <a:t>21.03.2016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314450"/>
            <a:ext cx="1295400" cy="526257"/>
          </a:xfrm>
        </p:spPr>
        <p:txBody>
          <a:bodyPr>
            <a:noAutofit/>
          </a:bodyPr>
          <a:lstStyle>
            <a:lvl1pPr>
              <a:defRPr sz="1800">
                <a:solidFill>
                  <a:srgbClr val="FFFFFF"/>
                </a:solidFill>
              </a:defRPr>
            </a:lvl1pPr>
          </a:lstStyle>
          <a:p>
            <a:fld id="{4719157C-F47E-4C47-AEB3-61D6F249C0E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1735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609600" y="1192175"/>
            <a:ext cx="38862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844901" y="1192175"/>
            <a:ext cx="38862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EF5D86D-0FDD-4D1B-AE79-B75144BEFC73}" type="datetimeFigureOut">
              <a:rPr lang="ru-RU" smtClean="0">
                <a:solidFill>
                  <a:srgbClr val="073E87"/>
                </a:solidFill>
              </a:rPr>
              <a:pPr/>
              <a:t>21.03.2016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719157C-F47E-4C47-AEB3-61D6F249C0E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95614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04787"/>
            <a:ext cx="8153400" cy="652463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609600" y="1828800"/>
            <a:ext cx="3886200" cy="26860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800600" y="1828800"/>
            <a:ext cx="3886200" cy="26860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EF5D86D-0FDD-4D1B-AE79-B75144BEFC73}" type="datetimeFigureOut">
              <a:rPr lang="ru-RU" smtClean="0">
                <a:solidFill>
                  <a:srgbClr val="073E87"/>
                </a:solidFill>
              </a:rPr>
              <a:pPr/>
              <a:t>21.03.2016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719157C-F47E-4C47-AEB3-61D6F249C0E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314450"/>
            <a:ext cx="3886200" cy="48006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15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314450"/>
            <a:ext cx="3886200" cy="48006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15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3906495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5D86D-0FDD-4D1B-AE79-B75144BEFC73}" type="datetimeFigureOut">
              <a:rPr lang="ru-RU" smtClean="0">
                <a:solidFill>
                  <a:srgbClr val="073E87"/>
                </a:solidFill>
              </a:rPr>
              <a:pPr/>
              <a:t>21.03.2016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719157C-F47E-4C47-AEB3-61D6F249C0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695856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5D86D-0FDD-4D1B-AE79-B75144BEFC73}" type="datetimeFigureOut">
              <a:rPr lang="ru-RU" smtClean="0">
                <a:solidFill>
                  <a:srgbClr val="073E87"/>
                </a:solidFill>
              </a:rPr>
              <a:pPr/>
              <a:t>21.03.2016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4686300"/>
            <a:ext cx="533400" cy="2857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719157C-F47E-4C47-AEB3-61D6F249C0E7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8448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14299"/>
            <a:ext cx="1981200" cy="491718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15442"/>
            <a:ext cx="6705600" cy="4914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800" y="2169208"/>
            <a:ext cx="1600201" cy="123444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21.03.2016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169208"/>
            <a:ext cx="6324600" cy="123444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04787"/>
            <a:ext cx="8077200" cy="652463"/>
          </a:xfrm>
        </p:spPr>
        <p:txBody>
          <a:bodyPr anchor="ctr"/>
          <a:lstStyle>
            <a:lvl1pPr algn="l">
              <a:buNone/>
              <a:defRPr sz="33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5D86D-0FDD-4D1B-AE79-B75144BEFC73}" type="datetimeFigureOut">
              <a:rPr lang="ru-RU" smtClean="0">
                <a:solidFill>
                  <a:srgbClr val="073E87"/>
                </a:solidFill>
              </a:rPr>
              <a:pPr/>
              <a:t>21.03.2016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719157C-F47E-4C47-AEB3-61D6F249C0E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314450"/>
            <a:ext cx="1600200" cy="325755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750"/>
              </a:spcAft>
              <a:buNone/>
              <a:defRPr sz="1350"/>
            </a:lvl1pPr>
            <a:lvl2pPr>
              <a:buNone/>
              <a:defRPr sz="900"/>
            </a:lvl2pPr>
            <a:lvl3pPr>
              <a:buNone/>
              <a:defRPr sz="750"/>
            </a:lvl3pPr>
            <a:lvl4pPr>
              <a:buNone/>
              <a:defRPr sz="675"/>
            </a:lvl4pPr>
            <a:lvl5pPr>
              <a:buNone/>
              <a:defRPr sz="675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2362200" y="1314450"/>
            <a:ext cx="6400800" cy="33147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6156936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4114800"/>
            <a:ext cx="7315200" cy="514350"/>
          </a:xfrm>
        </p:spPr>
        <p:txBody>
          <a:bodyPr/>
          <a:lstStyle>
            <a:lvl1pPr marL="0" indent="0">
              <a:buFontTx/>
              <a:buNone/>
              <a:defRPr sz="1275"/>
            </a:lvl1pPr>
            <a:lvl2pPr>
              <a:buFontTx/>
              <a:buNone/>
              <a:defRPr sz="900"/>
            </a:lvl2pPr>
            <a:lvl3pPr>
              <a:buFontTx/>
              <a:buNone/>
              <a:defRPr sz="750"/>
            </a:lvl3pPr>
            <a:lvl4pPr>
              <a:buFontTx/>
              <a:buNone/>
              <a:defRPr sz="675"/>
            </a:lvl4pPr>
            <a:lvl5pPr>
              <a:buFontTx/>
              <a:buNone/>
              <a:defRPr sz="675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3429000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3497580"/>
            <a:ext cx="1463040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3490722"/>
            <a:ext cx="7598664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3486150"/>
            <a:ext cx="7315200" cy="514350"/>
          </a:xfrm>
        </p:spPr>
        <p:txBody>
          <a:bodyPr anchor="ctr"/>
          <a:lstStyle>
            <a:lvl1pPr algn="l">
              <a:buNone/>
              <a:defRPr sz="21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515035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4686300"/>
            <a:ext cx="2667000" cy="273844"/>
          </a:xfrm>
        </p:spPr>
        <p:txBody>
          <a:bodyPr rtlCol="0"/>
          <a:lstStyle/>
          <a:p>
            <a:fld id="{4EF5D86D-0FDD-4D1B-AE79-B75144BEFC73}" type="datetimeFigureOut">
              <a:rPr lang="ru-RU" smtClean="0">
                <a:solidFill>
                  <a:srgbClr val="073E87"/>
                </a:solidFill>
              </a:rPr>
              <a:pPr/>
              <a:t>21.03.2016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3500437"/>
            <a:ext cx="1447800" cy="497684"/>
          </a:xfrm>
        </p:spPr>
        <p:txBody>
          <a:bodyPr rtlCol="0"/>
          <a:lstStyle>
            <a:lvl1pPr>
              <a:defRPr sz="2100"/>
            </a:lvl1pPr>
          </a:lstStyle>
          <a:p>
            <a:fld id="{4719157C-F47E-4C47-AEB3-61D6F249C0E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4686155"/>
            <a:ext cx="4572000" cy="273844"/>
          </a:xfrm>
        </p:spPr>
        <p:txBody>
          <a:bodyPr rtlCol="0"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3426714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24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1979443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5D86D-0FDD-4D1B-AE79-B75144BEFC73}" type="datetimeFigureOut">
              <a:rPr lang="ru-RU" smtClean="0">
                <a:solidFill>
                  <a:srgbClr val="073E87"/>
                </a:solidFill>
              </a:rPr>
              <a:pPr/>
              <a:t>21.03.2016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9157C-F47E-4C47-AEB3-61D6F249C0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912870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457201"/>
            <a:ext cx="2057400" cy="4137422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5562600" cy="413742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4686302"/>
            <a:ext cx="2209800" cy="273844"/>
          </a:xfrm>
        </p:spPr>
        <p:txBody>
          <a:bodyPr/>
          <a:lstStyle/>
          <a:p>
            <a:fld id="{4EF5D86D-0FDD-4D1B-AE79-B75144BEFC73}" type="datetimeFigureOut">
              <a:rPr lang="ru-RU" smtClean="0">
                <a:solidFill>
                  <a:srgbClr val="073E87"/>
                </a:solidFill>
              </a:rPr>
              <a:pPr/>
              <a:t>21.03.2016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2" y="4686156"/>
            <a:ext cx="5573483" cy="273844"/>
          </a:xfrm>
        </p:spPr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51435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457200"/>
            <a:ext cx="228600" cy="46863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40005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6056313" y="77787"/>
            <a:ext cx="400050" cy="244476"/>
          </a:xfrm>
        </p:spPr>
        <p:txBody>
          <a:bodyPr/>
          <a:lstStyle/>
          <a:p>
            <a:fld id="{4719157C-F47E-4C47-AEB3-61D6F249C0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7811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89304"/>
            <a:ext cx="4038600" cy="330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89304"/>
            <a:ext cx="4038600" cy="330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91828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28800"/>
            <a:ext cx="4040188" cy="27658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91828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28800"/>
            <a:ext cx="4041775" cy="27658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13189"/>
            <a:ext cx="8831802" cy="491718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13157"/>
            <a:ext cx="1981200" cy="49171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14300"/>
            <a:ext cx="6705600" cy="49149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28600"/>
            <a:ext cx="586740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1597914"/>
            <a:ext cx="1673352" cy="2112264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342900"/>
            <a:ext cx="1675660" cy="1255014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13157"/>
            <a:ext cx="1981200" cy="491718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14300"/>
            <a:ext cx="6705600" cy="49149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1600200"/>
            <a:ext cx="1676400" cy="222885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345186"/>
            <a:ext cx="1676400" cy="1255014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226228"/>
            <a:ext cx="8831802" cy="378410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14300"/>
            <a:ext cx="8814047" cy="100983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66885"/>
            <a:ext cx="8381260" cy="7907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289303"/>
            <a:ext cx="8407893" cy="33055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4767263"/>
            <a:ext cx="2133600" cy="2057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21.03.2016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4767263"/>
            <a:ext cx="3352800" cy="2057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4766310"/>
            <a:ext cx="582966" cy="20574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171450"/>
            <a:ext cx="8153400" cy="74295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200150"/>
            <a:ext cx="8153400" cy="339471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4686300"/>
            <a:ext cx="2667000" cy="273844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050">
                <a:solidFill>
                  <a:schemeClr val="tx2"/>
                </a:solidFill>
              </a:defRPr>
            </a:lvl1pPr>
          </a:lstStyle>
          <a:p>
            <a:fld id="{4EF5D86D-0FDD-4D1B-AE79-B75144BEFC73}" type="datetimeFigureOut">
              <a:rPr lang="ru-RU" smtClean="0">
                <a:solidFill>
                  <a:srgbClr val="073E87"/>
                </a:solidFill>
              </a:rPr>
              <a:pPr/>
              <a:t>21.03.2016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1" y="4686155"/>
            <a:ext cx="5421083" cy="273844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05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925830"/>
            <a:ext cx="9144000" cy="24003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960120"/>
            <a:ext cx="533400" cy="1714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960120"/>
            <a:ext cx="8553450" cy="1714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954167"/>
            <a:ext cx="533400" cy="18335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050" b="1">
                <a:solidFill>
                  <a:srgbClr val="FFFFFF"/>
                </a:solidFill>
              </a:defRPr>
            </a:lvl1pPr>
          </a:lstStyle>
          <a:p>
            <a:fld id="{4719157C-F47E-4C47-AEB3-61D6F249C0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2288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3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40030" indent="-240030" algn="l" rtl="0" eaLnBrk="1" latinLnBrk="0" hangingPunct="1">
        <a:spcBef>
          <a:spcPts val="525"/>
        </a:spcBef>
        <a:buClr>
          <a:schemeClr val="accent2"/>
        </a:buClr>
        <a:buSzPct val="60000"/>
        <a:buFont typeface="Wingdings"/>
        <a:buChar char=""/>
        <a:defRPr kumimoji="0" sz="2175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indent="-205740" algn="l" rtl="0" eaLnBrk="1" latinLnBrk="0" hangingPunct="1">
        <a:spcBef>
          <a:spcPts val="413"/>
        </a:spcBef>
        <a:buClr>
          <a:schemeClr val="accent1"/>
        </a:buClr>
        <a:buSzPct val="70000"/>
        <a:buFont typeface="Wingdings 2"/>
        <a:buChar char=""/>
        <a:defRPr kumimoji="0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71450" algn="l" rtl="0" eaLnBrk="1" latinLnBrk="0" hangingPunct="1">
        <a:spcBef>
          <a:spcPts val="375"/>
        </a:spcBef>
        <a:buClr>
          <a:schemeClr val="accent2"/>
        </a:buClr>
        <a:buSzPct val="75000"/>
        <a:buFont typeface="Wingdings"/>
        <a:buChar char=""/>
        <a:defRPr kumimoji="0" sz="1725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indent="-171450" algn="l" rtl="0" eaLnBrk="1" latinLnBrk="0" hangingPunct="1">
        <a:spcBef>
          <a:spcPts val="300"/>
        </a:spcBef>
        <a:buClr>
          <a:schemeClr val="accent3"/>
        </a:buClr>
        <a:buSzPct val="75000"/>
        <a:buFont typeface="Wingdings"/>
        <a:buChar char="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171450" algn="l" rtl="0" eaLnBrk="1" latinLnBrk="0" hangingPunct="1">
        <a:spcBef>
          <a:spcPts val="300"/>
        </a:spcBef>
        <a:buClr>
          <a:schemeClr val="accent4"/>
        </a:buClr>
        <a:buSzPct val="65000"/>
        <a:buFont typeface="Wingdings"/>
        <a:buChar char="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577340" indent="-17145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35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83080" indent="-17145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35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988820" indent="-17145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35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7145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3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171450"/>
            <a:ext cx="8153400" cy="74295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200150"/>
            <a:ext cx="8153400" cy="339471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4686300"/>
            <a:ext cx="2667000" cy="273844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050">
                <a:solidFill>
                  <a:schemeClr val="tx2"/>
                </a:solidFill>
              </a:defRPr>
            </a:lvl1pPr>
          </a:lstStyle>
          <a:p>
            <a:fld id="{4EF5D86D-0FDD-4D1B-AE79-B75144BEFC73}" type="datetimeFigureOut">
              <a:rPr lang="ru-RU" smtClean="0">
                <a:solidFill>
                  <a:srgbClr val="073E87"/>
                </a:solidFill>
              </a:rPr>
              <a:pPr/>
              <a:t>21.03.2016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1" y="4686155"/>
            <a:ext cx="5421083" cy="273844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05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925830"/>
            <a:ext cx="9144000" cy="24003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960120"/>
            <a:ext cx="533400" cy="1714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960120"/>
            <a:ext cx="8553450" cy="1714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954167"/>
            <a:ext cx="533400" cy="18335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050" b="1">
                <a:solidFill>
                  <a:srgbClr val="FFFFFF"/>
                </a:solidFill>
              </a:defRPr>
            </a:lvl1pPr>
          </a:lstStyle>
          <a:p>
            <a:fld id="{4719157C-F47E-4C47-AEB3-61D6F249C0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9866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3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40030" indent="-240030" algn="l" rtl="0" eaLnBrk="1" latinLnBrk="0" hangingPunct="1">
        <a:spcBef>
          <a:spcPts val="525"/>
        </a:spcBef>
        <a:buClr>
          <a:schemeClr val="accent2"/>
        </a:buClr>
        <a:buSzPct val="60000"/>
        <a:buFont typeface="Wingdings"/>
        <a:buChar char=""/>
        <a:defRPr kumimoji="0" sz="2175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indent="-205740" algn="l" rtl="0" eaLnBrk="1" latinLnBrk="0" hangingPunct="1">
        <a:spcBef>
          <a:spcPts val="413"/>
        </a:spcBef>
        <a:buClr>
          <a:schemeClr val="accent1"/>
        </a:buClr>
        <a:buSzPct val="70000"/>
        <a:buFont typeface="Wingdings 2"/>
        <a:buChar char=""/>
        <a:defRPr kumimoji="0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71450" algn="l" rtl="0" eaLnBrk="1" latinLnBrk="0" hangingPunct="1">
        <a:spcBef>
          <a:spcPts val="375"/>
        </a:spcBef>
        <a:buClr>
          <a:schemeClr val="accent2"/>
        </a:buClr>
        <a:buSzPct val="75000"/>
        <a:buFont typeface="Wingdings"/>
        <a:buChar char=""/>
        <a:defRPr kumimoji="0" sz="1725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indent="-171450" algn="l" rtl="0" eaLnBrk="1" latinLnBrk="0" hangingPunct="1">
        <a:spcBef>
          <a:spcPts val="300"/>
        </a:spcBef>
        <a:buClr>
          <a:schemeClr val="accent3"/>
        </a:buClr>
        <a:buSzPct val="75000"/>
        <a:buFont typeface="Wingdings"/>
        <a:buChar char="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171450" algn="l" rtl="0" eaLnBrk="1" latinLnBrk="0" hangingPunct="1">
        <a:spcBef>
          <a:spcPts val="300"/>
        </a:spcBef>
        <a:buClr>
          <a:schemeClr val="accent4"/>
        </a:buClr>
        <a:buSzPct val="65000"/>
        <a:buFont typeface="Wingdings"/>
        <a:buChar char="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577340" indent="-17145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35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83080" indent="-17145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35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988820" indent="-17145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35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7145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3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4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thetutor.ru/activities/312" TargetMode="External"/><Relationship Id="rId2" Type="http://schemas.openxmlformats.org/officeDocument/2006/relationships/hyperlink" Target="http://thetutor.ru/activities/310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thetutor.ru/region/516" TargetMode="External"/><Relationship Id="rId4" Type="http://schemas.openxmlformats.org/officeDocument/2006/relationships/hyperlink" Target="http://thetutor.ru/activities/303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9502"/>
            <a:ext cx="6120680" cy="4374486"/>
          </a:xfrm>
        </p:spPr>
        <p:txBody>
          <a:bodyPr/>
          <a:lstStyle/>
          <a:p>
            <a:pPr algn="ctr"/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400" dirty="0" smtClean="0"/>
              <a:t>ФГОС НОО обучающихся с ОВЗ: </a:t>
            </a:r>
            <a:r>
              <a:rPr lang="ru-RU" sz="2400" dirty="0" err="1" smtClean="0"/>
              <a:t>тьюторское</a:t>
            </a:r>
            <a:r>
              <a:rPr lang="ru-RU" sz="2400" dirty="0" smtClean="0"/>
              <a:t> сопровождение ИОМ</a:t>
            </a:r>
            <a:br>
              <a:rPr lang="ru-RU" sz="2400" dirty="0" smtClean="0"/>
            </a:br>
            <a:endParaRPr lang="ru-RU" sz="2800" dirty="0"/>
          </a:p>
        </p:txBody>
      </p:sp>
      <p:pic>
        <p:nvPicPr>
          <p:cNvPr id="4" name="Рисунок 3" descr="logotip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3896" y="1131590"/>
            <a:ext cx="1080120" cy="756084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Рисунок 6" descr="C:\Users\m.tikhomirova\Desktop\untitled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0260" y="2715766"/>
            <a:ext cx="895672" cy="10081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63462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4000" b="1" i="1" dirty="0" smtClean="0">
                <a:solidFill>
                  <a:schemeClr val="tx1"/>
                </a:solidFill>
              </a:rPr>
              <a:t>3. </a:t>
            </a:r>
            <a:r>
              <a:rPr lang="ru-RU" sz="4000" b="1" i="1" dirty="0" smtClean="0"/>
              <a:t>Педагогическое сопровождение формирования  </a:t>
            </a:r>
            <a:r>
              <a:rPr lang="ru-RU" sz="4000" b="1" i="1" dirty="0"/>
              <a:t>и </a:t>
            </a:r>
            <a:r>
              <a:rPr lang="ru-RU" sz="4000" b="1" i="1" dirty="0" smtClean="0"/>
              <a:t>реализации индивидуальных образовательных программ обучающихся  </a:t>
            </a:r>
            <a:r>
              <a:rPr lang="ru-RU" sz="4000" b="1" i="1" dirty="0"/>
              <a:t>с </a:t>
            </a:r>
            <a:r>
              <a:rPr lang="ru-RU" sz="4000" b="1" i="1" dirty="0" smtClean="0"/>
              <a:t>ограниченными возможностями здоровья  </a:t>
            </a:r>
            <a:r>
              <a:rPr lang="ru-RU" sz="4000" b="1" i="1" dirty="0"/>
              <a:t>(ОВЗ)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i="1" dirty="0" smtClean="0"/>
              <a:t>ТРУДОВЫЕ ФУНКЦИИ:</a:t>
            </a:r>
            <a:endParaRPr lang="ru-RU" sz="2000" b="1" i="1" dirty="0"/>
          </a:p>
        </p:txBody>
      </p:sp>
    </p:spTree>
    <p:extLst>
      <p:ext uri="{BB962C8B-B14F-4D97-AF65-F5344CB8AC3E}">
        <p14:creationId xmlns:p14="http://schemas.microsoft.com/office/powerpoint/2010/main" val="3747567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0137280"/>
              </p:ext>
            </p:extLst>
          </p:nvPr>
        </p:nvGraphicFramePr>
        <p:xfrm>
          <a:off x="381000" y="1289050"/>
          <a:ext cx="8407401" cy="34429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47184"/>
                <a:gridCol w="1296144"/>
                <a:gridCol w="1264073"/>
              </a:tblGrid>
              <a:tr h="1147647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Обеспечение  проектирования  и реализации адаптированной </a:t>
                      </a:r>
                    </a:p>
                    <a:p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образовательной  программы  и индивидуального  учебного  плана</a:t>
                      </a:r>
                      <a:r>
                        <a:rPr lang="ru-RU" sz="1600" baseline="0" dirty="0" smtClean="0">
                          <a:solidFill>
                            <a:schemeClr val="tx2"/>
                          </a:solidFill>
                        </a:rPr>
                        <a:t> </a:t>
                      </a:r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для обучающихся с ОВЗ</a:t>
                      </a:r>
                      <a:endParaRPr lang="ru-RU" sz="16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С/01.7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7.2</a:t>
                      </a:r>
                      <a:endParaRPr lang="ru-RU" dirty="0"/>
                    </a:p>
                  </a:txBody>
                  <a:tcPr/>
                </a:tc>
              </a:tr>
              <a:tr h="1147647">
                <a:tc>
                  <a:txBody>
                    <a:bodyPr/>
                    <a:lstStyle/>
                    <a:p>
                      <a:r>
                        <a:rPr lang="ru-RU" dirty="0" smtClean="0"/>
                        <a:t>Педагогическое  сопровождение ребенка с ОВЗ в процессе обучения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С/02.7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7.1</a:t>
                      </a:r>
                      <a:endParaRPr lang="ru-RU" dirty="0"/>
                    </a:p>
                  </a:txBody>
                  <a:tcPr/>
                </a:tc>
              </a:tr>
              <a:tr h="1147647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Организация  образовательной развивающей и социальной чреды, создание  условий  для  успешного </a:t>
                      </a:r>
                    </a:p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обучения и социализации ребенка с ОВЗ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С/03.7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7.3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i="1" dirty="0" smtClean="0"/>
              <a:t>ТРУДОВЫЕ ФУНКЦИИ:</a:t>
            </a:r>
            <a:endParaRPr lang="ru-RU" sz="2000" b="1" i="1" dirty="0"/>
          </a:p>
        </p:txBody>
      </p:sp>
    </p:spTree>
    <p:extLst>
      <p:ext uri="{BB962C8B-B14F-4D97-AF65-F5344CB8AC3E}">
        <p14:creationId xmlns:p14="http://schemas.microsoft.com/office/powerpoint/2010/main" val="29963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1. </a:t>
            </a:r>
            <a:r>
              <a:rPr lang="ru-RU" sz="2400" dirty="0" err="1" smtClean="0"/>
              <a:t>Тьютор</a:t>
            </a:r>
            <a:r>
              <a:rPr lang="ru-RU" sz="2400" dirty="0" smtClean="0"/>
              <a:t> по штатному расписанию на бюджетной основе (должность)</a:t>
            </a:r>
            <a:endParaRPr lang="ru-RU" sz="2400" dirty="0"/>
          </a:p>
          <a:p>
            <a:r>
              <a:rPr lang="ru-RU" sz="2400" dirty="0" smtClean="0"/>
              <a:t>2. Педагог, классный руководитель, замдиректора, директор, другой специалист с </a:t>
            </a:r>
            <a:r>
              <a:rPr lang="ru-RU" sz="2400" b="1" dirty="0" err="1" smtClean="0"/>
              <a:t>тьюторской</a:t>
            </a:r>
            <a:r>
              <a:rPr lang="ru-RU" sz="2400" b="1" dirty="0" smtClean="0"/>
              <a:t> позицией </a:t>
            </a:r>
            <a:r>
              <a:rPr lang="ru-RU" sz="2400" dirty="0" smtClean="0"/>
              <a:t>(не учить, воспитывать, а сопровождать образовательный маршрут  обучающегося, это другие компетенции и другие ценности) (позиция)</a:t>
            </a:r>
          </a:p>
          <a:p>
            <a:r>
              <a:rPr lang="ru-RU" sz="2400" dirty="0" smtClean="0"/>
              <a:t> 3. Платная услуга, оплачивается родителями (должность) 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/>
              <a:t>Обязательна ли штатная единица «</a:t>
            </a:r>
            <a:r>
              <a:rPr lang="ru-RU" sz="2400" dirty="0" err="1" smtClean="0"/>
              <a:t>тьютор</a:t>
            </a:r>
            <a:r>
              <a:rPr lang="ru-RU" sz="2400" dirty="0" smtClean="0"/>
              <a:t>»? Где его взять? ЧТО от него требовать?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105538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Региональное отделение МТА</a:t>
            </a:r>
            <a:b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ИРКУТСКАЯ ОБЛАСТЬ (РО МТА ИО)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343666378"/>
              </p:ext>
            </p:extLst>
          </p:nvPr>
        </p:nvGraphicFramePr>
        <p:xfrm>
          <a:off x="1602581" y="1005576"/>
          <a:ext cx="6115050" cy="4050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Рисунок 4" descr="logotip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8298" y="141480"/>
            <a:ext cx="810090" cy="75608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C:\Users\m.tikhomirova\Desktop\untitled.png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141480"/>
            <a:ext cx="720079" cy="7560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13136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m.tikhomirova\Desktop\_1_~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6036" y="1531374"/>
            <a:ext cx="1976961" cy="1904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224009" y="56986"/>
            <a:ext cx="677699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73E8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Победа! </a:t>
            </a:r>
            <a:r>
              <a:rPr lang="ru-RU" b="1" u="sng" dirty="0">
                <a:solidFill>
                  <a:srgbClr val="073E87"/>
                </a:solidFill>
              </a:rPr>
              <a:t>Участие тьютора Иркутской области во ВПК «Тьютор </a:t>
            </a:r>
          </a:p>
          <a:p>
            <a:r>
              <a:rPr lang="ru-RU" b="1" dirty="0">
                <a:solidFill>
                  <a:srgbClr val="073E87"/>
                </a:solidFill>
              </a:rPr>
              <a:t>                           </a:t>
            </a:r>
            <a:r>
              <a:rPr lang="ru-RU" b="1" u="sng" dirty="0">
                <a:solidFill>
                  <a:srgbClr val="073E87"/>
                </a:solidFill>
              </a:rPr>
              <a:t> года 2015» </a:t>
            </a:r>
          </a:p>
          <a:p>
            <a:r>
              <a:rPr lang="ru-RU" b="1" dirty="0">
                <a:solidFill>
                  <a:srgbClr val="073E8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endParaRPr lang="ru-RU" sz="1350" u="sng" dirty="0">
              <a:solidFill>
                <a:prstClr val="black"/>
              </a:solidFill>
            </a:endParaRPr>
          </a:p>
        </p:txBody>
      </p:sp>
      <p:pic>
        <p:nvPicPr>
          <p:cNvPr id="2051" name="Picture 3" descr="C:\Users\m.tikhomirova\Desktop\1_1_~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5676" y="1383618"/>
            <a:ext cx="2323631" cy="2500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599892" y="3435846"/>
            <a:ext cx="2887949" cy="124213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i="1" dirty="0">
                <a:solidFill>
                  <a:srgbClr val="C6E7FC">
                    <a:lumMod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Андреева Юлия</a:t>
            </a:r>
          </a:p>
          <a:p>
            <a:pPr algn="ctr"/>
            <a:endParaRPr lang="ru-RU" sz="1350" dirty="0">
              <a:solidFill>
                <a:prstClr val="black"/>
              </a:solidFill>
            </a:endParaRPr>
          </a:p>
          <a:p>
            <a:pPr algn="ctr"/>
            <a:r>
              <a:rPr lang="ru-RU" sz="1350" dirty="0">
                <a:solidFill>
                  <a:prstClr val="black"/>
                </a:solidFill>
              </a:rPr>
              <a:t>тьютор ФКОУ В(С)ОШ ГУФСИН </a:t>
            </a:r>
          </a:p>
          <a:p>
            <a:pPr algn="ctr"/>
            <a:r>
              <a:rPr lang="ru-RU" sz="1350" dirty="0">
                <a:solidFill>
                  <a:prstClr val="black"/>
                </a:solidFill>
              </a:rPr>
              <a:t>России по Иркутской области</a:t>
            </a:r>
          </a:p>
        </p:txBody>
      </p:sp>
      <p:sp>
        <p:nvSpPr>
          <p:cNvPr id="4" name="Лента лицом вверх 3"/>
          <p:cNvSpPr/>
          <p:nvPr/>
        </p:nvSpPr>
        <p:spPr>
          <a:xfrm>
            <a:off x="3032419" y="789552"/>
            <a:ext cx="3184169" cy="855490"/>
          </a:xfrm>
          <a:prstGeom prst="ribbon2">
            <a:avLst/>
          </a:prstGeom>
          <a:solidFill>
            <a:srgbClr val="C00000"/>
          </a:solidFill>
          <a:ln>
            <a:solidFill>
              <a:srgbClr val="FFC000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ru-RU" sz="3000" b="1" dirty="0">
                <a:ln>
                  <a:prstDash val="solid"/>
                </a:ln>
                <a:gradFill rotWithShape="1">
                  <a:gsLst>
                    <a:gs pos="0">
                      <a:srgbClr val="A5D028">
                        <a:tint val="70000"/>
                        <a:satMod val="200000"/>
                      </a:srgbClr>
                    </a:gs>
                    <a:gs pos="40000">
                      <a:srgbClr val="A5D028">
                        <a:tint val="90000"/>
                        <a:satMod val="130000"/>
                      </a:srgbClr>
                    </a:gs>
                    <a:gs pos="50000">
                      <a:srgbClr val="A5D028">
                        <a:tint val="90000"/>
                        <a:satMod val="130000"/>
                      </a:srgbClr>
                    </a:gs>
                    <a:gs pos="68000">
                      <a:srgbClr val="A5D028">
                        <a:tint val="90000"/>
                        <a:satMod val="130000"/>
                      </a:srgbClr>
                    </a:gs>
                    <a:gs pos="100000">
                      <a:srgbClr val="A5D028">
                        <a:tint val="70000"/>
                        <a:satMod val="200000"/>
                      </a:srgbClr>
                    </a:gs>
                  </a:gsLst>
                  <a:lin ang="5400000"/>
                </a:gradFill>
                <a:effectLst>
                  <a:outerShdw blurRad="88000" dist="50800" dir="5040000" algn="tl">
                    <a:srgbClr val="A5D028">
                      <a:tint val="80000"/>
                      <a:satMod val="250000"/>
                      <a:alpha val="45000"/>
                    </a:srgbClr>
                  </a:outerShdw>
                </a:effectLst>
              </a:rPr>
              <a:t>2 место</a:t>
            </a:r>
          </a:p>
        </p:txBody>
      </p:sp>
    </p:spTree>
    <p:extLst>
      <p:ext uri="{BB962C8B-B14F-4D97-AF65-F5344CB8AC3E}">
        <p14:creationId xmlns:p14="http://schemas.microsoft.com/office/powerpoint/2010/main" val="2099076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т</a:t>
            </a:r>
            <a:r>
              <a:rPr lang="ru-RU" dirty="0" err="1" smtClean="0"/>
              <a:t>ьюторство</a:t>
            </a:r>
            <a:r>
              <a:rPr lang="ru-RU" dirty="0" smtClean="0"/>
              <a:t> в сфере управления(Т. Князева) -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thetutor.ru/activities/310</a:t>
            </a:r>
            <a:r>
              <a:rPr lang="ru-RU" dirty="0" smtClean="0"/>
              <a:t> </a:t>
            </a:r>
          </a:p>
          <a:p>
            <a:r>
              <a:rPr lang="ru-RU" dirty="0" err="1"/>
              <a:t>т</a:t>
            </a:r>
            <a:r>
              <a:rPr lang="ru-RU" dirty="0" err="1" smtClean="0"/>
              <a:t>ьюторство</a:t>
            </a:r>
            <a:r>
              <a:rPr lang="ru-RU" dirty="0" smtClean="0"/>
              <a:t> в пенитенциарном образовании (Ю. Андреева) - </a:t>
            </a:r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thetutor.ru/activities/312</a:t>
            </a:r>
            <a:r>
              <a:rPr lang="ru-RU" dirty="0" smtClean="0"/>
              <a:t> </a:t>
            </a:r>
          </a:p>
          <a:p>
            <a:r>
              <a:rPr lang="ru-RU" dirty="0" err="1"/>
              <a:t>т</a:t>
            </a:r>
            <a:r>
              <a:rPr lang="ru-RU" dirty="0" err="1" smtClean="0"/>
              <a:t>ьюторство</a:t>
            </a:r>
            <a:r>
              <a:rPr lang="ru-RU" dirty="0" smtClean="0"/>
              <a:t> в дошкольном образовании(Н. </a:t>
            </a:r>
            <a:r>
              <a:rPr lang="ru-RU" dirty="0" err="1" smtClean="0"/>
              <a:t>Машинян</a:t>
            </a:r>
            <a:r>
              <a:rPr lang="ru-RU" dirty="0" smtClean="0"/>
              <a:t>) - </a:t>
            </a:r>
            <a:r>
              <a:rPr lang="en-US" dirty="0">
                <a:hlinkClick r:id="rId4"/>
              </a:rPr>
              <a:t>http</a:t>
            </a:r>
            <a:r>
              <a:rPr lang="en-US" dirty="0" smtClean="0">
                <a:hlinkClick r:id="rId4"/>
              </a:rPr>
              <a:t>://thetutor.ru/activities/303</a:t>
            </a:r>
            <a:r>
              <a:rPr lang="ru-RU" dirty="0" smtClean="0"/>
              <a:t> </a:t>
            </a:r>
          </a:p>
          <a:p>
            <a:r>
              <a:rPr lang="ru-RU" dirty="0"/>
              <a:t>к</a:t>
            </a:r>
            <a:r>
              <a:rPr lang="ru-RU" dirty="0" smtClean="0"/>
              <a:t>арта интереса к индивидуализации и </a:t>
            </a:r>
            <a:r>
              <a:rPr lang="ru-RU" dirty="0" err="1" smtClean="0"/>
              <a:t>тьюторству</a:t>
            </a:r>
            <a:r>
              <a:rPr lang="ru-RU" dirty="0" smtClean="0"/>
              <a:t> (</a:t>
            </a:r>
            <a:r>
              <a:rPr lang="ru-RU" dirty="0" err="1" smtClean="0"/>
              <a:t>Т.Князева</a:t>
            </a:r>
            <a:r>
              <a:rPr lang="ru-RU" dirty="0" smtClean="0"/>
              <a:t>) - </a:t>
            </a:r>
            <a:r>
              <a:rPr lang="en-US" dirty="0">
                <a:hlinkClick r:id="rId5"/>
              </a:rPr>
              <a:t>http://</a:t>
            </a:r>
            <a:r>
              <a:rPr lang="en-US" dirty="0" smtClean="0">
                <a:hlinkClick r:id="rId5"/>
              </a:rPr>
              <a:t>thetutor.ru/region/516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Персональные страницы на сайте МТА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4961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 </a:t>
            </a:r>
            <a:r>
              <a:rPr lang="ru-RU" dirty="0" smtClean="0"/>
              <a:t>индивидуализация </a:t>
            </a:r>
            <a:r>
              <a:rPr lang="ru-RU" dirty="0"/>
              <a:t>профессионального развития педагогических коллективов образовательных </a:t>
            </a:r>
            <a:r>
              <a:rPr lang="ru-RU" dirty="0" smtClean="0"/>
              <a:t>организаций (автор – Т. Князева);</a:t>
            </a:r>
          </a:p>
          <a:p>
            <a:r>
              <a:rPr lang="ru-RU" dirty="0" smtClean="0"/>
              <a:t>создание </a:t>
            </a:r>
            <a:r>
              <a:rPr lang="ru-RU" dirty="0"/>
              <a:t>условий для  построения педагогами индивидуальных маршрутов формирования профессиональных компетенций в условиях ФГОС дошкольного </a:t>
            </a:r>
            <a:r>
              <a:rPr lang="ru-RU" dirty="0" smtClean="0"/>
              <a:t>образования (автор – </a:t>
            </a:r>
            <a:r>
              <a:rPr lang="ru-RU" dirty="0" err="1" smtClean="0"/>
              <a:t>Н.Машинян</a:t>
            </a:r>
            <a:r>
              <a:rPr lang="ru-RU" dirty="0" smtClean="0"/>
              <a:t>; интегрированная муниципальная команда </a:t>
            </a:r>
            <a:r>
              <a:rPr lang="ru-RU" dirty="0" err="1" smtClean="0"/>
              <a:t>тьюторов</a:t>
            </a:r>
            <a:r>
              <a:rPr lang="ru-RU" dirty="0" smtClean="0"/>
              <a:t> Управления образования </a:t>
            </a:r>
            <a:r>
              <a:rPr lang="ru-RU" dirty="0" err="1" smtClean="0"/>
              <a:t>г.Усть-Илимска</a:t>
            </a:r>
            <a:r>
              <a:rPr lang="ru-RU" dirty="0" smtClean="0"/>
              <a:t>).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Сертифицированные практики Иркутской области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1673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sz="1600" dirty="0">
                <a:solidFill>
                  <a:srgbClr val="FF0000"/>
                </a:solidFill>
              </a:rPr>
              <a:t> </a:t>
            </a:r>
            <a:r>
              <a:rPr lang="ru-RU" sz="1600" dirty="0"/>
              <a:t>«Сопровождение профессионального развития педагогов дошкольного образования с учетом принципа индивидуализации» (МАУ «Центр развития образования</a:t>
            </a:r>
            <a:r>
              <a:rPr lang="ru-RU" sz="1600" dirty="0" smtClean="0"/>
              <a:t>»; Департамент </a:t>
            </a:r>
            <a:r>
              <a:rPr lang="ru-RU" sz="1600" dirty="0"/>
              <a:t>образования </a:t>
            </a:r>
            <a:r>
              <a:rPr lang="ru-RU" sz="1600" dirty="0" err="1" smtClean="0"/>
              <a:t>г.Братска</a:t>
            </a:r>
            <a:r>
              <a:rPr lang="ru-RU" sz="1600" dirty="0" smtClean="0"/>
              <a:t>; Кускова И.Н., член МТА)</a:t>
            </a:r>
            <a:endParaRPr lang="ru-RU" sz="1600" dirty="0"/>
          </a:p>
          <a:p>
            <a:r>
              <a:rPr lang="ru-RU" sz="1600" dirty="0">
                <a:solidFill>
                  <a:schemeClr val="tx2">
                    <a:lumMod val="75000"/>
                  </a:schemeClr>
                </a:solidFill>
              </a:rPr>
              <a:t>«Технологии для выявления образовательного запроса обучающихся и студентов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» (АНО Центр Профессиональной психологии; Попова О.Л.)</a:t>
            </a:r>
          </a:p>
          <a:p>
            <a:r>
              <a:rPr lang="ru-RU" sz="1600" dirty="0">
                <a:solidFill>
                  <a:srgbClr val="FF0000"/>
                </a:solidFill>
              </a:rPr>
              <a:t>«</a:t>
            </a:r>
            <a:r>
              <a:rPr lang="ru-RU" sz="1600" dirty="0" err="1">
                <a:solidFill>
                  <a:srgbClr val="FF0000"/>
                </a:solidFill>
              </a:rPr>
              <a:t>Тьюторская</a:t>
            </a:r>
            <a:r>
              <a:rPr lang="ru-RU" sz="1600" dirty="0">
                <a:solidFill>
                  <a:srgbClr val="FF0000"/>
                </a:solidFill>
              </a:rPr>
              <a:t> технология как </a:t>
            </a:r>
            <a:r>
              <a:rPr lang="ru-RU" sz="1600" dirty="0" smtClean="0">
                <a:solidFill>
                  <a:srgbClr val="FF0000"/>
                </a:solidFill>
              </a:rPr>
              <a:t>инструмент </a:t>
            </a:r>
            <a:r>
              <a:rPr lang="ru-RU" sz="1600" dirty="0">
                <a:solidFill>
                  <a:srgbClr val="FF0000"/>
                </a:solidFill>
              </a:rPr>
              <a:t>в работе с детьми с особыми потребностями» </a:t>
            </a:r>
            <a:r>
              <a:rPr lang="ru-RU" sz="1600" dirty="0" smtClean="0">
                <a:solidFill>
                  <a:srgbClr val="FF0000"/>
                </a:solidFill>
              </a:rPr>
              <a:t>(МБОУ </a:t>
            </a:r>
            <a:r>
              <a:rPr lang="ru-RU" sz="1600" dirty="0">
                <a:solidFill>
                  <a:srgbClr val="FF0000"/>
                </a:solidFill>
              </a:rPr>
              <a:t>СОШ №</a:t>
            </a:r>
            <a:r>
              <a:rPr lang="ru-RU" sz="1600" dirty="0" smtClean="0">
                <a:solidFill>
                  <a:srgbClr val="FF0000"/>
                </a:solidFill>
              </a:rPr>
              <a:t>29 </a:t>
            </a:r>
            <a:r>
              <a:rPr lang="ru-RU" sz="1600" dirty="0" err="1" smtClean="0">
                <a:solidFill>
                  <a:srgbClr val="FF0000"/>
                </a:solidFill>
              </a:rPr>
              <a:t>г.Иркутска</a:t>
            </a:r>
            <a:r>
              <a:rPr lang="ru-RU" sz="1600" dirty="0" smtClean="0">
                <a:solidFill>
                  <a:srgbClr val="FF0000"/>
                </a:solidFill>
              </a:rPr>
              <a:t>, Алексеенко И.М. член МТА)</a:t>
            </a:r>
            <a:endParaRPr lang="ru-RU" sz="1600" dirty="0">
              <a:solidFill>
                <a:srgbClr val="FF0000"/>
              </a:solidFill>
            </a:endParaRPr>
          </a:p>
          <a:p>
            <a:r>
              <a:rPr lang="ru-RU" sz="1600" dirty="0">
                <a:solidFill>
                  <a:schemeClr val="tx2">
                    <a:lumMod val="75000"/>
                  </a:schemeClr>
                </a:solidFill>
              </a:rPr>
              <a:t>«</a:t>
            </a:r>
            <a:r>
              <a:rPr lang="ru-RU" sz="1600" dirty="0" err="1">
                <a:solidFill>
                  <a:schemeClr val="tx2">
                    <a:lumMod val="75000"/>
                  </a:schemeClr>
                </a:solidFill>
              </a:rPr>
              <a:t>Тьюторское</a:t>
            </a:r>
            <a:r>
              <a:rPr lang="ru-RU" sz="1600" dirty="0">
                <a:solidFill>
                  <a:schemeClr val="tx2">
                    <a:lumMod val="75000"/>
                  </a:schemeClr>
                </a:solidFill>
              </a:rPr>
              <a:t> сопровождение детей группы риска» (ФКОУ СОШ 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ГУФСИН России </a:t>
            </a:r>
            <a:r>
              <a:rPr lang="ru-RU" sz="1600" dirty="0">
                <a:solidFill>
                  <a:schemeClr val="tx2">
                    <a:lumMod val="75000"/>
                  </a:schemeClr>
                </a:solidFill>
              </a:rPr>
              <a:t>по Иркутской 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области, </a:t>
            </a:r>
            <a:r>
              <a:rPr lang="ru-RU" sz="1600" dirty="0" err="1" smtClean="0">
                <a:solidFill>
                  <a:schemeClr val="tx2">
                    <a:lumMod val="75000"/>
                  </a:schemeClr>
                </a:solidFill>
              </a:rPr>
              <a:t>тьютор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 Андреева Ю.П.)</a:t>
            </a:r>
            <a:endParaRPr lang="ru-RU" sz="16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sz="1600" dirty="0">
                <a:solidFill>
                  <a:schemeClr val="tx2">
                    <a:lumMod val="75000"/>
                  </a:schemeClr>
                </a:solidFill>
              </a:rPr>
              <a:t>«Индивидуализация и </a:t>
            </a:r>
            <a:r>
              <a:rPr lang="ru-RU" sz="1600" dirty="0" err="1">
                <a:solidFill>
                  <a:schemeClr val="tx2">
                    <a:lumMod val="75000"/>
                  </a:schemeClr>
                </a:solidFill>
              </a:rPr>
              <a:t>тьюторское</a:t>
            </a:r>
            <a:r>
              <a:rPr lang="ru-RU" sz="1600" dirty="0">
                <a:solidFill>
                  <a:schemeClr val="tx2">
                    <a:lumMod val="75000"/>
                  </a:schemeClr>
                </a:solidFill>
              </a:rPr>
              <a:t> сопровождение вхождения в профессию студента-первокурсника» (ГБПОУ ИО «Иркутский региональный колледж педагогического 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образования» Отделение </a:t>
            </a:r>
            <a:r>
              <a:rPr lang="ru-RU" sz="1600" dirty="0">
                <a:solidFill>
                  <a:schemeClr val="tx2">
                    <a:lumMod val="75000"/>
                  </a:schemeClr>
                </a:solidFill>
              </a:rPr>
              <a:t>Преподавания в начальных 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классах, Воробьева Н.Г., член МТА)</a:t>
            </a:r>
            <a:endParaRPr lang="ru-RU" sz="1600" dirty="0">
              <a:solidFill>
                <a:schemeClr val="tx2">
                  <a:lumMod val="75000"/>
                </a:schemeClr>
              </a:solidFill>
            </a:endParaRPr>
          </a:p>
          <a:p>
            <a:endParaRPr lang="ru-RU" sz="1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 smtClean="0"/>
              <a:t>Практики, прошедшие очный этап экспертизы в МТА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183654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«Индивидуализация контрольно-оценочной деятельности школьников в условиях введения и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реализации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ФГОС» (МОУ «Школа № 8 им. А.С. Пушкина г. Черемхово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»)</a:t>
            </a:r>
          </a:p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«Сопровождение интеллектуально-одаренных детей через индивидуализацию образования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» (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на примере летней Байкальской физико-математической школы-БФМШ) (НОУ «Лицей №36 ОАО «РЖД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»)</a:t>
            </a:r>
          </a:p>
          <a:p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«PROF. Navigator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»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(Центр профориентации Яценко О.В.)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  <a:p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 smtClean="0"/>
              <a:t>Развивающиеся практики индивидуализаци</a:t>
            </a:r>
            <a:r>
              <a:rPr lang="ru-RU" sz="2000" dirty="0"/>
              <a:t>и</a:t>
            </a:r>
            <a:r>
              <a:rPr lang="ru-RU" sz="2000" dirty="0" smtClean="0"/>
              <a:t> и </a:t>
            </a:r>
            <a:r>
              <a:rPr lang="ru-RU" sz="2000" dirty="0" err="1" smtClean="0"/>
              <a:t>тьюторства</a:t>
            </a:r>
            <a:r>
              <a:rPr lang="ru-RU" sz="2000" dirty="0" smtClean="0"/>
              <a:t> в Иркутской области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578758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ctr"/>
            <a:r>
              <a:rPr lang="ru-RU" b="1" i="1" dirty="0"/>
              <a:t>«Бюро добрых дел» или Виртуальное Агентство </a:t>
            </a:r>
            <a:r>
              <a:rPr lang="ru-RU" b="1" i="1" dirty="0" err="1" smtClean="0"/>
              <a:t>Тьюторских</a:t>
            </a:r>
            <a:r>
              <a:rPr lang="ru-RU" b="1" i="1" dirty="0" smtClean="0"/>
              <a:t> </a:t>
            </a:r>
            <a:r>
              <a:rPr lang="ru-RU" b="1" i="1" dirty="0"/>
              <a:t>Услуг для родителей, подростков, старшеклассников, </a:t>
            </a:r>
            <a:r>
              <a:rPr lang="ru-RU" b="1" i="1" dirty="0" smtClean="0"/>
              <a:t>педагогов </a:t>
            </a:r>
            <a:r>
              <a:rPr lang="ru-RU" b="1" i="1" dirty="0"/>
              <a:t>и </a:t>
            </a:r>
            <a:r>
              <a:rPr lang="ru-RU" b="1" i="1" dirty="0" smtClean="0"/>
              <a:t>директоров</a:t>
            </a:r>
          </a:p>
          <a:p>
            <a:r>
              <a:rPr lang="ru-RU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1.	Услуга «По заявкам» или «Алло, ищем выход…» (клубная или индивидуальная форма </a:t>
            </a:r>
            <a:r>
              <a:rPr lang="ru-RU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предоставления) (для Родителей)</a:t>
            </a:r>
          </a:p>
          <a:p>
            <a:r>
              <a:rPr lang="ru-RU" i="1" dirty="0"/>
              <a:t>- дошкольник: чем занять, как правильно развивать</a:t>
            </a:r>
            <a:r>
              <a:rPr lang="ru-RU" i="1" dirty="0" smtClean="0"/>
              <a:t>?</a:t>
            </a:r>
            <a:endParaRPr lang="en-US" i="1" dirty="0" smtClean="0"/>
          </a:p>
          <a:p>
            <a:r>
              <a:rPr lang="ru-RU" i="1" dirty="0"/>
              <a:t>«Возможности Вашего ребенка</a:t>
            </a:r>
            <a:r>
              <a:rPr lang="ru-RU" i="1" dirty="0" smtClean="0"/>
              <a:t>» - комплексная работа </a:t>
            </a:r>
            <a:r>
              <a:rPr lang="ru-RU" i="1" dirty="0"/>
              <a:t>с детьми с особыми образовательными потребностями "Стирая грани" (формы взаимодействия детей в социуме, работа с родителями и т.д.)  </a:t>
            </a:r>
          </a:p>
          <a:p>
            <a:r>
              <a:rPr lang="ru-RU" i="1" dirty="0">
                <a:solidFill>
                  <a:srgbClr val="FF0000"/>
                </a:solidFill>
              </a:rPr>
              <a:t>- младший школьник: инициативный ребенок, как помочь выбрать нужное из многого…; он ничего не хочет, почему? Что делать?; Все время занимается одним и тем же… Это проблема?</a:t>
            </a:r>
          </a:p>
          <a:p>
            <a:r>
              <a:rPr lang="ru-RU" i="1" dirty="0">
                <a:solidFill>
                  <a:srgbClr val="FF0000"/>
                </a:solidFill>
              </a:rPr>
              <a:t>- подросток: не думает про важное, будущее, занимается ерундой; вообще ничего не хочет делать; не хочет учиться; все, что начинает делать, не доводит до конца, бросает; </a:t>
            </a:r>
          </a:p>
          <a:p>
            <a:r>
              <a:rPr lang="ru-RU" i="1" dirty="0">
                <a:solidFill>
                  <a:srgbClr val="FF0000"/>
                </a:solidFill>
              </a:rPr>
              <a:t>- юноша: не может выбрать, чем заниматься в будущем; не хочет поступать туда, куда советуют родители; не думает вообще о своем будущем; ничего не делает, чтобы достичь своей цели в будущем; и т.д.</a:t>
            </a:r>
          </a:p>
          <a:p>
            <a:endParaRPr lang="ru-RU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НАШИ РЕСУРСЫ-ПРЕДЛОЖЕНИЯ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6510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1. Семейное образование, на дому, в медицинских организациях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2. развитие </a:t>
            </a:r>
            <a:r>
              <a:rPr lang="ru-RU" dirty="0" smtClean="0"/>
              <a:t>мотивации</a:t>
            </a:r>
            <a:r>
              <a:rPr lang="ru-RU" dirty="0" smtClean="0">
                <a:solidFill>
                  <a:schemeClr val="tx1"/>
                </a:solidFill>
              </a:rPr>
              <a:t> и </a:t>
            </a:r>
            <a:r>
              <a:rPr lang="ru-RU" dirty="0" smtClean="0"/>
              <a:t>интереса</a:t>
            </a:r>
            <a:r>
              <a:rPr lang="ru-RU" dirty="0" smtClean="0">
                <a:solidFill>
                  <a:schemeClr val="tx1"/>
                </a:solidFill>
              </a:rPr>
              <a:t> к познанию окружающего мира; стимуляция познавательной активности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3. социокультурные связи, </a:t>
            </a:r>
            <a:r>
              <a:rPr lang="ru-RU" dirty="0" smtClean="0"/>
              <a:t>отношения с окружающей средой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4. обязательная </a:t>
            </a:r>
            <a:r>
              <a:rPr lang="ru-RU" dirty="0" smtClean="0"/>
              <a:t>индивидуализация</a:t>
            </a:r>
            <a:r>
              <a:rPr lang="ru-RU" dirty="0" smtClean="0">
                <a:solidFill>
                  <a:schemeClr val="tx1"/>
                </a:solidFill>
              </a:rPr>
              <a:t> обучения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5. дозированное </a:t>
            </a:r>
            <a:r>
              <a:rPr lang="ru-RU" dirty="0" smtClean="0"/>
              <a:t>расширение образовательного пространства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6. </a:t>
            </a:r>
            <a:r>
              <a:rPr lang="ru-RU" dirty="0" smtClean="0"/>
              <a:t>вариативность</a:t>
            </a:r>
            <a:r>
              <a:rPr lang="ru-RU" dirty="0" smtClean="0">
                <a:solidFill>
                  <a:schemeClr val="tx1"/>
                </a:solidFill>
              </a:rPr>
              <a:t> содержания АООП; формирование с учетом потребностей и способностей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/>
              <a:t>ФГОС ОВЗ - </a:t>
            </a:r>
            <a:r>
              <a:rPr lang="en-US" sz="2800" dirty="0"/>
              <a:t>Prikaz_№_1598_ot_19 12 </a:t>
            </a:r>
            <a:r>
              <a:rPr lang="en-US" sz="2800" dirty="0" smtClean="0"/>
              <a:t>2014</a:t>
            </a:r>
            <a:r>
              <a:rPr lang="ru-RU" sz="2800" dirty="0"/>
              <a:t> ФГОС УО - </a:t>
            </a:r>
            <a:r>
              <a:rPr lang="en-US" sz="2800" dirty="0"/>
              <a:t>Prikaz_№_1599_ot_19 12 2014</a:t>
            </a:r>
            <a:r>
              <a:rPr lang="ru-RU" sz="2800" dirty="0" smtClean="0"/>
              <a:t>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576669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ru-RU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2. </a:t>
            </a:r>
            <a:r>
              <a:rPr lang="ru-RU" sz="24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Услуга «Нужно пошептаться….» (подростки, старшеклассники) – индивидуальная форма предоставления</a:t>
            </a:r>
          </a:p>
          <a:p>
            <a:pPr>
              <a:spcBef>
                <a:spcPts val="0"/>
              </a:spcBef>
            </a:pPr>
            <a:r>
              <a:rPr lang="ru-RU" sz="2400" dirty="0"/>
              <a:t>- </a:t>
            </a:r>
            <a:r>
              <a:rPr lang="ru-RU" sz="2400" dirty="0">
                <a:solidFill>
                  <a:srgbClr val="FF0000"/>
                </a:solidFill>
              </a:rPr>
              <a:t>не знаю, чего хочу;</a:t>
            </a:r>
          </a:p>
          <a:p>
            <a:pPr>
              <a:spcBef>
                <a:spcPts val="0"/>
              </a:spcBef>
            </a:pPr>
            <a:r>
              <a:rPr lang="ru-RU" sz="2400" dirty="0">
                <a:solidFill>
                  <a:srgbClr val="FF0000"/>
                </a:solidFill>
              </a:rPr>
              <a:t>- знаю, чего хочу, но не знаю, как достичь;</a:t>
            </a:r>
          </a:p>
          <a:p>
            <a:pPr>
              <a:spcBef>
                <a:spcPts val="0"/>
              </a:spcBef>
            </a:pPr>
            <a:r>
              <a:rPr lang="ru-RU" sz="2400" dirty="0">
                <a:solidFill>
                  <a:srgbClr val="FF0000"/>
                </a:solidFill>
              </a:rPr>
              <a:t>- ничего не хочу…;</a:t>
            </a:r>
          </a:p>
          <a:p>
            <a:pPr>
              <a:spcBef>
                <a:spcPts val="0"/>
              </a:spcBef>
            </a:pPr>
            <a:r>
              <a:rPr lang="ru-RU" sz="2400" dirty="0">
                <a:solidFill>
                  <a:srgbClr val="FF0000"/>
                </a:solidFill>
              </a:rPr>
              <a:t>-  нужно посоветоваться о будущем…;</a:t>
            </a:r>
          </a:p>
          <a:p>
            <a:pPr>
              <a:spcBef>
                <a:spcPts val="0"/>
              </a:spcBef>
            </a:pPr>
            <a:r>
              <a:rPr lang="ru-RU" sz="2400" dirty="0">
                <a:solidFill>
                  <a:srgbClr val="FF0000"/>
                </a:solidFill>
              </a:rPr>
              <a:t>- очень многого хочу, как выбрать?..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НАШИ РЕСУРСЫ-ПРЕДЛОЖЕНИЯ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0510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3.Услуга «Осторожно, ФГОС!» или «С ног на голову»  (педагоги и др. взрослые в школе) </a:t>
            </a:r>
          </a:p>
          <a:p>
            <a:r>
              <a:rPr lang="ru-RU" dirty="0"/>
              <a:t>- </a:t>
            </a:r>
            <a:r>
              <a:rPr lang="ru-RU" dirty="0">
                <a:solidFill>
                  <a:srgbClr val="FF0000"/>
                </a:solidFill>
              </a:rPr>
              <a:t>как сопровождать интерес, инициативу, пробу или ИОП обучающегося (технологии, приемы, инструменты) (</a:t>
            </a:r>
            <a:r>
              <a:rPr lang="ru-RU" dirty="0" err="1">
                <a:solidFill>
                  <a:srgbClr val="FF0000"/>
                </a:solidFill>
              </a:rPr>
              <a:t>инд</a:t>
            </a:r>
            <a:r>
              <a:rPr lang="ru-RU" dirty="0">
                <a:solidFill>
                  <a:srgbClr val="FF0000"/>
                </a:solidFill>
              </a:rPr>
              <a:t> и </a:t>
            </a:r>
            <a:r>
              <a:rPr lang="ru-RU" dirty="0" err="1">
                <a:solidFill>
                  <a:srgbClr val="FF0000"/>
                </a:solidFill>
              </a:rPr>
              <a:t>гр</a:t>
            </a:r>
            <a:r>
              <a:rPr lang="ru-RU" dirty="0">
                <a:solidFill>
                  <a:srgbClr val="FF0000"/>
                </a:solidFill>
              </a:rPr>
              <a:t> формы);</a:t>
            </a:r>
          </a:p>
          <a:p>
            <a:r>
              <a:rPr lang="ru-RU" dirty="0">
                <a:solidFill>
                  <a:srgbClr val="FF0000"/>
                </a:solidFill>
              </a:rPr>
              <a:t>- тренинг –мотивация «реализую ФГОС» (</a:t>
            </a:r>
            <a:r>
              <a:rPr lang="ru-RU" dirty="0" err="1">
                <a:solidFill>
                  <a:srgbClr val="FF0000"/>
                </a:solidFill>
              </a:rPr>
              <a:t>гр</a:t>
            </a:r>
            <a:r>
              <a:rPr lang="ru-RU" dirty="0">
                <a:solidFill>
                  <a:srgbClr val="FF0000"/>
                </a:solidFill>
              </a:rPr>
              <a:t>);</a:t>
            </a:r>
          </a:p>
          <a:p>
            <a:r>
              <a:rPr lang="ru-RU" dirty="0">
                <a:solidFill>
                  <a:srgbClr val="FF0000"/>
                </a:solidFill>
              </a:rPr>
              <a:t>- тренинг – проба (стажировка) «реализую ФГОС»(</a:t>
            </a:r>
            <a:r>
              <a:rPr lang="ru-RU" dirty="0" err="1">
                <a:solidFill>
                  <a:srgbClr val="FF0000"/>
                </a:solidFill>
              </a:rPr>
              <a:t>гр</a:t>
            </a:r>
            <a:r>
              <a:rPr lang="ru-RU" dirty="0">
                <a:solidFill>
                  <a:srgbClr val="FF0000"/>
                </a:solidFill>
              </a:rPr>
              <a:t>);</a:t>
            </a:r>
          </a:p>
          <a:p>
            <a:r>
              <a:rPr lang="ru-RU" dirty="0">
                <a:solidFill>
                  <a:srgbClr val="FF0000"/>
                </a:solidFill>
              </a:rPr>
              <a:t>- тренинг-рефлексия (</a:t>
            </a:r>
            <a:r>
              <a:rPr lang="ru-RU" dirty="0" err="1">
                <a:solidFill>
                  <a:srgbClr val="FF0000"/>
                </a:solidFill>
              </a:rPr>
              <a:t>гр</a:t>
            </a:r>
            <a:r>
              <a:rPr lang="ru-RU" dirty="0">
                <a:solidFill>
                  <a:srgbClr val="FF0000"/>
                </a:solidFill>
              </a:rPr>
              <a:t>) «реализую ФГОС»;</a:t>
            </a:r>
          </a:p>
          <a:p>
            <a:r>
              <a:rPr lang="ru-RU" dirty="0">
                <a:solidFill>
                  <a:srgbClr val="FF0000"/>
                </a:solidFill>
              </a:rPr>
              <a:t>- сопровождение апробации реализации ФГОС на рабочем месте (</a:t>
            </a:r>
            <a:r>
              <a:rPr lang="ru-RU" dirty="0" err="1">
                <a:solidFill>
                  <a:srgbClr val="FF0000"/>
                </a:solidFill>
              </a:rPr>
              <a:t>гр</a:t>
            </a:r>
            <a:r>
              <a:rPr lang="ru-RU" dirty="0">
                <a:solidFill>
                  <a:srgbClr val="FF0000"/>
                </a:solidFill>
              </a:rPr>
              <a:t> и </a:t>
            </a:r>
            <a:r>
              <a:rPr lang="ru-RU" dirty="0" err="1">
                <a:solidFill>
                  <a:srgbClr val="FF0000"/>
                </a:solidFill>
              </a:rPr>
              <a:t>инд</a:t>
            </a:r>
            <a:r>
              <a:rPr lang="ru-RU" dirty="0">
                <a:solidFill>
                  <a:srgbClr val="FF0000"/>
                </a:solidFill>
              </a:rPr>
              <a:t>).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НАШИ РЕСУРСЫ-ПРЕДЛОЖЕНИЯ</a:t>
            </a:r>
          </a:p>
        </p:txBody>
      </p:sp>
    </p:spTree>
    <p:extLst>
      <p:ext uri="{BB962C8B-B14F-4D97-AF65-F5344CB8AC3E}">
        <p14:creationId xmlns:p14="http://schemas.microsoft.com/office/powerpoint/2010/main" val="1091220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Услуга «Ситуация под ключ</a:t>
            </a:r>
            <a:r>
              <a:rPr lang="ru-RU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…» (для управленцев ОО)</a:t>
            </a:r>
            <a:endParaRPr lang="ru-RU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ru-RU" dirty="0"/>
              <a:t>- </a:t>
            </a:r>
            <a:r>
              <a:rPr lang="ru-RU" dirty="0">
                <a:solidFill>
                  <a:srgbClr val="FF0000"/>
                </a:solidFill>
              </a:rPr>
              <a:t>моделирование реализации ФГОС в ОО;</a:t>
            </a:r>
          </a:p>
          <a:p>
            <a:r>
              <a:rPr lang="ru-RU" dirty="0">
                <a:solidFill>
                  <a:srgbClr val="FF0000"/>
                </a:solidFill>
              </a:rPr>
              <a:t>- апробация модели с </a:t>
            </a:r>
            <a:r>
              <a:rPr lang="ru-RU" dirty="0" smtClean="0">
                <a:solidFill>
                  <a:srgbClr val="FF0000"/>
                </a:solidFill>
              </a:rPr>
              <a:t>сопровождением региональных </a:t>
            </a:r>
            <a:r>
              <a:rPr lang="ru-RU" dirty="0" err="1" smtClean="0">
                <a:solidFill>
                  <a:srgbClr val="FF0000"/>
                </a:solidFill>
              </a:rPr>
              <a:t>тьюторов</a:t>
            </a:r>
            <a:r>
              <a:rPr lang="ru-RU" dirty="0" smtClean="0">
                <a:solidFill>
                  <a:srgbClr val="FF0000"/>
                </a:solidFill>
              </a:rPr>
              <a:t>;</a:t>
            </a:r>
            <a:endParaRPr lang="ru-RU" dirty="0">
              <a:solidFill>
                <a:srgbClr val="FF0000"/>
              </a:solidFill>
            </a:endParaRPr>
          </a:p>
          <a:p>
            <a:r>
              <a:rPr lang="ru-RU" dirty="0">
                <a:solidFill>
                  <a:srgbClr val="FF0000"/>
                </a:solidFill>
              </a:rPr>
              <a:t>- обучение команды </a:t>
            </a:r>
            <a:r>
              <a:rPr lang="ru-RU" dirty="0" smtClean="0">
                <a:solidFill>
                  <a:srgbClr val="FF0000"/>
                </a:solidFill>
              </a:rPr>
              <a:t>единомышленников</a:t>
            </a:r>
            <a:r>
              <a:rPr lang="ru-RU" dirty="0">
                <a:solidFill>
                  <a:srgbClr val="FF0000"/>
                </a:solidFill>
              </a:rPr>
              <a:t>;</a:t>
            </a:r>
          </a:p>
          <a:p>
            <a:r>
              <a:rPr lang="ru-RU" dirty="0">
                <a:solidFill>
                  <a:srgbClr val="FF0000"/>
                </a:solidFill>
              </a:rPr>
              <a:t>- </a:t>
            </a:r>
            <a:r>
              <a:rPr lang="ru-RU" dirty="0" err="1">
                <a:solidFill>
                  <a:srgbClr val="FF0000"/>
                </a:solidFill>
              </a:rPr>
              <a:t>тьюторские</a:t>
            </a:r>
            <a:r>
              <a:rPr lang="ru-RU" dirty="0">
                <a:solidFill>
                  <a:srgbClr val="FF0000"/>
                </a:solidFill>
              </a:rPr>
              <a:t> консультации по актуальным запросам (проблемам);</a:t>
            </a:r>
          </a:p>
          <a:p>
            <a:r>
              <a:rPr lang="ru-RU" dirty="0">
                <a:solidFill>
                  <a:srgbClr val="FF0000"/>
                </a:solidFill>
              </a:rPr>
              <a:t>- общественно-профессиональная экспертиза развития образовательной организации;</a:t>
            </a:r>
          </a:p>
          <a:p>
            <a:r>
              <a:rPr lang="ru-RU" dirty="0">
                <a:solidFill>
                  <a:srgbClr val="FF0000"/>
                </a:solidFill>
              </a:rPr>
              <a:t>- общественно-профессиональная экспертиза развития образовательной организации с выходом на общественно-профессиональную </a:t>
            </a:r>
            <a:r>
              <a:rPr lang="ru-RU" dirty="0" smtClean="0">
                <a:solidFill>
                  <a:srgbClr val="FF0000"/>
                </a:solidFill>
              </a:rPr>
              <a:t>сертификацию в МОО МТА. </a:t>
            </a:r>
            <a:endParaRPr lang="ru-RU" dirty="0">
              <a:solidFill>
                <a:srgbClr val="FF0000"/>
              </a:solidFill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НАШИ РЕСУРСЫ-ПРЕДЛОЖЕНИЯ</a:t>
            </a:r>
          </a:p>
        </p:txBody>
      </p:sp>
    </p:spTree>
    <p:extLst>
      <p:ext uri="{BB962C8B-B14F-4D97-AF65-F5344CB8AC3E}">
        <p14:creationId xmlns:p14="http://schemas.microsoft.com/office/powerpoint/2010/main" val="541619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 </a:t>
            </a:r>
            <a:r>
              <a:rPr lang="ru-RU" dirty="0">
                <a:solidFill>
                  <a:srgbClr val="FF0000"/>
                </a:solidFill>
              </a:rPr>
              <a:t>Лаборатория интересных открытий "</a:t>
            </a:r>
            <a:r>
              <a:rPr lang="ru-RU" dirty="0" err="1">
                <a:solidFill>
                  <a:srgbClr val="FF0000"/>
                </a:solidFill>
              </a:rPr>
              <a:t>Антропо</a:t>
            </a:r>
            <a:r>
              <a:rPr lang="ru-RU" dirty="0">
                <a:solidFill>
                  <a:srgbClr val="FF0000"/>
                </a:solidFill>
              </a:rPr>
              <a:t> +" или "Человеческое в человеке" (для </a:t>
            </a:r>
            <a:r>
              <a:rPr lang="ru-RU" dirty="0" smtClean="0">
                <a:solidFill>
                  <a:srgbClr val="FF0000"/>
                </a:solidFill>
              </a:rPr>
              <a:t>тех, кто хочет </a:t>
            </a:r>
            <a:r>
              <a:rPr lang="ru-RU" dirty="0">
                <a:solidFill>
                  <a:srgbClr val="FF0000"/>
                </a:solidFill>
              </a:rPr>
              <a:t>проводить </a:t>
            </a:r>
            <a:r>
              <a:rPr lang="ru-RU" dirty="0" smtClean="0">
                <a:solidFill>
                  <a:srgbClr val="FF0000"/>
                </a:solidFill>
              </a:rPr>
              <a:t>гуманитарные </a:t>
            </a:r>
            <a:r>
              <a:rPr lang="ru-RU" dirty="0" err="1" smtClean="0">
                <a:solidFill>
                  <a:srgbClr val="FF0000"/>
                </a:solidFill>
              </a:rPr>
              <a:t>миниисследования</a:t>
            </a:r>
            <a:r>
              <a:rPr lang="ru-RU" dirty="0" smtClean="0">
                <a:solidFill>
                  <a:srgbClr val="FF0000"/>
                </a:solidFill>
              </a:rPr>
              <a:t> в образовательной практике); 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ru-RU" dirty="0" smtClean="0">
                <a:solidFill>
                  <a:srgbClr val="FF0000"/>
                </a:solidFill>
              </a:rPr>
              <a:t>Дискуссионная </a:t>
            </a:r>
            <a:r>
              <a:rPr lang="ru-RU" dirty="0">
                <a:solidFill>
                  <a:srgbClr val="FF0000"/>
                </a:solidFill>
              </a:rPr>
              <a:t>площадка </a:t>
            </a:r>
            <a:r>
              <a:rPr lang="ru-RU" dirty="0" smtClean="0">
                <a:solidFill>
                  <a:srgbClr val="FF0000"/>
                </a:solidFill>
              </a:rPr>
              <a:t>«психологи/</a:t>
            </a:r>
            <a:r>
              <a:rPr lang="ru-RU" dirty="0" err="1" smtClean="0">
                <a:solidFill>
                  <a:srgbClr val="FF0000"/>
                </a:solidFill>
              </a:rPr>
              <a:t>тьюторы</a:t>
            </a:r>
            <a:r>
              <a:rPr lang="ru-RU" dirty="0">
                <a:solidFill>
                  <a:srgbClr val="FF0000"/>
                </a:solidFill>
              </a:rPr>
              <a:t>" </a:t>
            </a:r>
            <a:r>
              <a:rPr lang="ru-RU" dirty="0" smtClean="0">
                <a:solidFill>
                  <a:srgbClr val="FF0000"/>
                </a:solidFill>
              </a:rPr>
              <a:t>(соотнесение границ профессий, </a:t>
            </a:r>
            <a:r>
              <a:rPr lang="ru-RU" dirty="0">
                <a:solidFill>
                  <a:srgbClr val="FF0000"/>
                </a:solidFill>
              </a:rPr>
              <a:t>ценностей, </a:t>
            </a:r>
            <a:r>
              <a:rPr lang="ru-RU" dirty="0" smtClean="0">
                <a:solidFill>
                  <a:srgbClr val="FF0000"/>
                </a:solidFill>
              </a:rPr>
              <a:t>методов, точек взаимодействия); 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Клуб </a:t>
            </a:r>
            <a:r>
              <a:rPr lang="ru-RU" dirty="0">
                <a:solidFill>
                  <a:srgbClr val="FF0000"/>
                </a:solidFill>
              </a:rPr>
              <a:t>"Шведский стол" (для родителей, детей, всех других с проблемами или </a:t>
            </a:r>
            <a:r>
              <a:rPr lang="ru-RU" dirty="0" smtClean="0">
                <a:solidFill>
                  <a:srgbClr val="FF0000"/>
                </a:solidFill>
              </a:rPr>
              <a:t>интересующихся – по запросу); 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Переговорный </a:t>
            </a:r>
            <a:r>
              <a:rPr lang="ru-RU" dirty="0">
                <a:solidFill>
                  <a:srgbClr val="FF0000"/>
                </a:solidFill>
              </a:rPr>
              <a:t>пункт "ООО" (Образование ((. Образование??. Образование</a:t>
            </a:r>
            <a:r>
              <a:rPr lang="ru-RU" dirty="0" smtClean="0">
                <a:solidFill>
                  <a:srgbClr val="FF0000"/>
                </a:solidFill>
              </a:rPr>
              <a:t>!!!() </a:t>
            </a:r>
            <a:r>
              <a:rPr lang="ru-RU" dirty="0">
                <a:solidFill>
                  <a:srgbClr val="FF0000"/>
                </a:solidFill>
              </a:rPr>
              <a:t>(</a:t>
            </a:r>
            <a:r>
              <a:rPr lang="ru-RU" dirty="0" err="1">
                <a:solidFill>
                  <a:srgbClr val="FF0000"/>
                </a:solidFill>
              </a:rPr>
              <a:t>тьюторы</a:t>
            </a:r>
            <a:r>
              <a:rPr lang="ru-RU" dirty="0">
                <a:solidFill>
                  <a:srgbClr val="FF0000"/>
                </a:solidFill>
              </a:rPr>
              <a:t>, педагоги, родители, психологи, руководители, </a:t>
            </a:r>
            <a:r>
              <a:rPr lang="ru-RU" dirty="0" smtClean="0">
                <a:solidFill>
                  <a:srgbClr val="FF0000"/>
                </a:solidFill>
              </a:rPr>
              <a:t>...)</a:t>
            </a:r>
          </a:p>
          <a:p>
            <a:r>
              <a:rPr lang="ru-RU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Комментарий:</a:t>
            </a:r>
            <a:r>
              <a:rPr lang="ru-RU" dirty="0"/>
              <a:t> содержание </a:t>
            </a:r>
            <a:r>
              <a:rPr lang="ru-RU" dirty="0" smtClean="0"/>
              <a:t>услуг </a:t>
            </a:r>
            <a:r>
              <a:rPr lang="ru-RU" dirty="0"/>
              <a:t>открыто для дополнения, изменения под запрос </a:t>
            </a:r>
            <a:r>
              <a:rPr lang="ru-RU" dirty="0" smtClean="0"/>
              <a:t>потребителя.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НАШИ РЕСУРСЫ-ПРЕДЛОЖЕНИЯ</a:t>
            </a:r>
          </a:p>
        </p:txBody>
      </p:sp>
    </p:spTree>
    <p:extLst>
      <p:ext uri="{BB962C8B-B14F-4D97-AF65-F5344CB8AC3E}">
        <p14:creationId xmlns:p14="http://schemas.microsoft.com/office/powerpoint/2010/main" val="3451716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289302"/>
            <a:ext cx="8537373" cy="3658711"/>
          </a:xfrm>
        </p:spPr>
        <p:txBody>
          <a:bodyPr>
            <a:normAutofit fontScale="92500" lnSpcReduction="20000"/>
          </a:bodyPr>
          <a:lstStyle/>
          <a:p>
            <a:r>
              <a:rPr lang="ru-RU" sz="2300" dirty="0"/>
              <a:t> </a:t>
            </a:r>
            <a:r>
              <a:rPr lang="ru-RU" sz="2300" dirty="0" smtClean="0">
                <a:solidFill>
                  <a:srgbClr val="FF0000"/>
                </a:solidFill>
              </a:rPr>
              <a:t>ДПП ПП: «Индивидуализация и </a:t>
            </a:r>
            <a:r>
              <a:rPr lang="ru-RU" sz="2300" dirty="0" err="1" smtClean="0">
                <a:solidFill>
                  <a:srgbClr val="FF0000"/>
                </a:solidFill>
              </a:rPr>
              <a:t>тьюторство</a:t>
            </a:r>
            <a:r>
              <a:rPr lang="ru-RU" sz="2300" dirty="0" smtClean="0">
                <a:solidFill>
                  <a:srgbClr val="FF0000"/>
                </a:solidFill>
              </a:rPr>
              <a:t> в сфере образования. Управление реализацией ФГОС» (252ч., 500ч.) </a:t>
            </a:r>
          </a:p>
          <a:p>
            <a:r>
              <a:rPr lang="ru-RU" sz="1800" dirty="0" smtClean="0"/>
              <a:t>ДПП ПК: «Индивидуализация и </a:t>
            </a:r>
            <a:r>
              <a:rPr lang="ru-RU" sz="1800" dirty="0" err="1" smtClean="0"/>
              <a:t>тьюторство</a:t>
            </a:r>
            <a:r>
              <a:rPr lang="ru-RU" sz="1800" dirty="0" smtClean="0"/>
              <a:t> в современном образовании» (108ч.)</a:t>
            </a:r>
          </a:p>
          <a:p>
            <a:r>
              <a:rPr lang="ru-RU" sz="1800" dirty="0" smtClean="0"/>
              <a:t>ДПП ПК: «Тьюторское сопровождение </a:t>
            </a:r>
            <a:r>
              <a:rPr lang="ru-RU" sz="1800" dirty="0" err="1" smtClean="0"/>
              <a:t>стажировочной</a:t>
            </a:r>
            <a:r>
              <a:rPr lang="ru-RU" sz="1800" dirty="0" smtClean="0"/>
              <a:t> деятельности образовательной организации» (144ч.)</a:t>
            </a:r>
          </a:p>
          <a:p>
            <a:r>
              <a:rPr lang="ru-RU" sz="1800" dirty="0" smtClean="0">
                <a:solidFill>
                  <a:srgbClr val="FF0000"/>
                </a:solidFill>
              </a:rPr>
              <a:t> </a:t>
            </a:r>
            <a:r>
              <a:rPr lang="ru-RU" sz="1800" dirty="0"/>
              <a:t>«ФГОС основной и старшей школы: вариативность и индивидуализация образования</a:t>
            </a:r>
            <a:r>
              <a:rPr lang="ru-RU" sz="1800" dirty="0" smtClean="0"/>
              <a:t>» (72ч.)</a:t>
            </a:r>
          </a:p>
          <a:p>
            <a:r>
              <a:rPr lang="ru-RU" sz="1800" dirty="0" smtClean="0"/>
              <a:t>Управление </a:t>
            </a:r>
            <a:r>
              <a:rPr lang="ru-RU" sz="1800" dirty="0"/>
              <a:t>реализацией ФГОС в основной школе. Модель работы с индивидуальными образовательными пробами </a:t>
            </a:r>
            <a:r>
              <a:rPr lang="ru-RU" sz="1800" dirty="0" smtClean="0"/>
              <a:t>обучающихся (72ч.)</a:t>
            </a:r>
            <a:endParaRPr lang="ru-RU" sz="1800" dirty="0"/>
          </a:p>
          <a:p>
            <a:r>
              <a:rPr lang="ru-RU" sz="1800" dirty="0" smtClean="0"/>
              <a:t>Тьюторское </a:t>
            </a:r>
            <a:r>
              <a:rPr lang="ru-RU" sz="1800" dirty="0"/>
              <a:t>сопровождение образовательной инициативы обучающихся 5-8 классов на занятии в рамках реализации </a:t>
            </a:r>
            <a:r>
              <a:rPr lang="ru-RU" sz="1800" dirty="0" smtClean="0"/>
              <a:t>ФГОС (72ч.)</a:t>
            </a:r>
          </a:p>
          <a:p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НАШИ </a:t>
            </a:r>
            <a:r>
              <a:rPr lang="ru-RU" dirty="0" smtClean="0"/>
              <a:t>программы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2835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7. разнообразие организационных форм ОП и индивидуального развития каждого обучающегося; обеспечение роста творческого потенциала, познавательных мотивов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8. основа для </a:t>
            </a:r>
            <a:r>
              <a:rPr lang="ru-RU" dirty="0" smtClean="0"/>
              <a:t>ИУП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9. стандарт предусматривает возможность </a:t>
            </a:r>
            <a:r>
              <a:rPr lang="ru-RU" dirty="0" smtClean="0"/>
              <a:t>гибкой смены образовательного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smtClean="0"/>
              <a:t>маршрута</a:t>
            </a:r>
            <a:r>
              <a:rPr lang="ru-RU" dirty="0" smtClean="0">
                <a:solidFill>
                  <a:schemeClr val="tx1"/>
                </a:solidFill>
              </a:rPr>
              <a:t>, программ и условий получения образования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10. может быть </a:t>
            </a:r>
            <a:r>
              <a:rPr lang="ru-RU" dirty="0" smtClean="0"/>
              <a:t>несколько вариантов </a:t>
            </a:r>
            <a:r>
              <a:rPr lang="ru-RU" dirty="0" smtClean="0">
                <a:solidFill>
                  <a:schemeClr val="tx1"/>
                </a:solidFill>
              </a:rPr>
              <a:t>АООП с учетом особых образовательных потребностей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/>
              <a:t>ФГОС ОВЗ - </a:t>
            </a:r>
            <a:r>
              <a:rPr lang="en-US" sz="2800" dirty="0"/>
              <a:t>Prikaz_№_1598_ot_19 12 </a:t>
            </a:r>
            <a:r>
              <a:rPr lang="en-US" sz="2800" dirty="0" smtClean="0"/>
              <a:t>2014</a:t>
            </a:r>
            <a:r>
              <a:rPr lang="ru-RU" sz="2800" dirty="0"/>
              <a:t> ФГОС УО - </a:t>
            </a:r>
            <a:r>
              <a:rPr lang="en-US" sz="2800" dirty="0"/>
              <a:t>Prikaz_№_1599_ot_19 12 2014</a:t>
            </a:r>
            <a:r>
              <a:rPr lang="ru-RU" sz="2800" dirty="0" smtClean="0"/>
              <a:t>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769079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11. АООП должна учитывать потребности и </a:t>
            </a:r>
            <a:r>
              <a:rPr lang="ru-RU" dirty="0" smtClean="0"/>
              <a:t>запросы </a:t>
            </a:r>
            <a:r>
              <a:rPr lang="ru-RU" dirty="0" smtClean="0">
                <a:solidFill>
                  <a:schemeClr val="tx1"/>
                </a:solidFill>
              </a:rPr>
              <a:t>обучающихся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12. результат </a:t>
            </a:r>
            <a:r>
              <a:rPr lang="ru-RU" dirty="0" smtClean="0"/>
              <a:t>ресурсного обеспечения </a:t>
            </a:r>
            <a:r>
              <a:rPr lang="ru-RU" dirty="0" smtClean="0">
                <a:solidFill>
                  <a:schemeClr val="tx1"/>
                </a:solidFill>
              </a:rPr>
              <a:t>– комфортная коррекционно-развивающая образовательная </a:t>
            </a:r>
            <a:r>
              <a:rPr lang="ru-RU" dirty="0" smtClean="0"/>
              <a:t>среда</a:t>
            </a:r>
            <a:r>
              <a:rPr lang="ru-RU" dirty="0" smtClean="0">
                <a:solidFill>
                  <a:schemeClr val="tx1"/>
                </a:solidFill>
              </a:rPr>
              <a:t> с учетом образовательных потребностей, доступная, </a:t>
            </a:r>
            <a:r>
              <a:rPr lang="ru-RU" dirty="0" smtClean="0"/>
              <a:t>открытая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13. развитие способностей через систему клубов, секций, студий, общественно-полезной деятельности, дополнительного образования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14. участие педагогов, родителей, обучающихся и общественности в разработке АООП, </a:t>
            </a:r>
            <a:r>
              <a:rPr lang="ru-RU" dirty="0" smtClean="0"/>
              <a:t>проектировании среды, формировании и реализации ИОМ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/>
              <a:t>ФГОС ОВЗ - </a:t>
            </a:r>
            <a:r>
              <a:rPr lang="en-US" sz="2800" dirty="0"/>
              <a:t>Prikaz_№_1598_ot_19 12 </a:t>
            </a:r>
            <a:r>
              <a:rPr lang="en-US" sz="2800" dirty="0" smtClean="0"/>
              <a:t>2014</a:t>
            </a:r>
            <a:r>
              <a:rPr lang="ru-RU" sz="2800" dirty="0"/>
              <a:t> ФГОС УО - </a:t>
            </a:r>
            <a:r>
              <a:rPr lang="en-US" sz="2800" dirty="0"/>
              <a:t>Prikaz_№_1599_ot_19 12 2014</a:t>
            </a:r>
            <a:r>
              <a:rPr lang="ru-RU" sz="2800" dirty="0" smtClean="0"/>
              <a:t>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19170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tx1"/>
                </a:solidFill>
              </a:rPr>
              <a:t>3.4. Требования к кадровым условиям</a:t>
            </a:r>
          </a:p>
          <a:p>
            <a:r>
              <a:rPr lang="ru-RU" sz="3200" dirty="0" smtClean="0">
                <a:solidFill>
                  <a:schemeClr val="tx1"/>
                </a:solidFill>
              </a:rPr>
              <a:t>3.4.1. При необходимости в процессе реализации АООП возможно временное или постоянное участие </a:t>
            </a:r>
            <a:r>
              <a:rPr lang="ru-RU" sz="3200" dirty="0" smtClean="0"/>
              <a:t>ТЬЮТОРА</a:t>
            </a:r>
            <a:r>
              <a:rPr lang="ru-RU" sz="3200" dirty="0" smtClean="0">
                <a:solidFill>
                  <a:schemeClr val="tx1"/>
                </a:solidFill>
              </a:rPr>
              <a:t> и (или) ассистента (помощника). 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/>
              <a:t>ФГОС ОВЗ - </a:t>
            </a:r>
            <a:r>
              <a:rPr lang="en-US" sz="2800" dirty="0"/>
              <a:t>Prikaz_№_1598_ot_19 12 </a:t>
            </a:r>
            <a:r>
              <a:rPr lang="en-US" sz="2800" dirty="0" smtClean="0"/>
              <a:t>2014</a:t>
            </a:r>
            <a:r>
              <a:rPr lang="ru-RU" sz="2800" dirty="0"/>
              <a:t> ФГОС УО - </a:t>
            </a:r>
            <a:r>
              <a:rPr lang="en-US" sz="2800" dirty="0"/>
              <a:t>Prikaz_№_1599_ot_19 12 2014</a:t>
            </a:r>
            <a:r>
              <a:rPr lang="ru-RU" sz="2800" dirty="0" smtClean="0"/>
              <a:t>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598348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>
                <a:solidFill>
                  <a:schemeClr val="tx1"/>
                </a:solidFill>
              </a:rPr>
              <a:t>Для успешной адаптации учащихся с расстройствами аутистического спектра на групповых занятиях кроме учителя присутствует воспитатель </a:t>
            </a:r>
            <a:r>
              <a:rPr lang="ru-RU" dirty="0" smtClean="0">
                <a:solidFill>
                  <a:schemeClr val="tx1"/>
                </a:solidFill>
              </a:rPr>
              <a:t>(</a:t>
            </a:r>
            <a:r>
              <a:rPr lang="ru-RU" dirty="0" smtClean="0"/>
              <a:t>ТЬЮТОР</a:t>
            </a:r>
            <a:r>
              <a:rPr lang="ru-RU" dirty="0" smtClean="0">
                <a:solidFill>
                  <a:schemeClr val="tx1"/>
                </a:solidFill>
              </a:rPr>
              <a:t>)</a:t>
            </a:r>
          </a:p>
          <a:p>
            <a:r>
              <a:rPr lang="ru-RU" dirty="0">
                <a:solidFill>
                  <a:schemeClr val="tx1"/>
                </a:solidFill>
              </a:rPr>
              <a:t> 32. При организации образовательной деятельности по адаптированной основной образовательной программе создаются условия для лечебно-восстановительной работы, организации образовательной деятельности и коррекционных занятий с учетом особенностей учащихся из расчета по одной штатной единице</a:t>
            </a:r>
            <a:r>
              <a:rPr lang="ru-RU" dirty="0" smtClean="0">
                <a:solidFill>
                  <a:schemeClr val="tx1"/>
                </a:solidFill>
              </a:rPr>
              <a:t>:</a:t>
            </a:r>
          </a:p>
          <a:p>
            <a:r>
              <a:rPr lang="ru-RU" dirty="0" smtClean="0"/>
              <a:t>ТЬЮТОРА,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ассистента (помощника) на каждые 1-6 учащихся с ограниченными возможностями здоровья.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200" dirty="0"/>
              <a:t>Приказ Министерства образования и науки Российской Федерации (</a:t>
            </a:r>
            <a:r>
              <a:rPr lang="ru-RU" sz="1200" dirty="0" err="1"/>
              <a:t>Минобрнауки</a:t>
            </a:r>
            <a:r>
              <a:rPr lang="ru-RU" sz="1200" dirty="0"/>
              <a:t> России) от 30 августа 2013 г. N 1015 г. Москва "Об утверждении Порядка организации и осуществления образовательной деятельности по основным общеобразовательным программам - образовательным программам начального общего, основного общего и среднего общего образования" </a:t>
            </a:r>
          </a:p>
        </p:txBody>
      </p:sp>
    </p:spTree>
    <p:extLst>
      <p:ext uri="{BB962C8B-B14F-4D97-AF65-F5344CB8AC3E}">
        <p14:creationId xmlns:p14="http://schemas.microsoft.com/office/powerpoint/2010/main" val="1707609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chemeClr val="tx1"/>
                </a:solidFill>
              </a:rPr>
              <a:t>Основная цель вида профессиональной </a:t>
            </a:r>
            <a:r>
              <a:rPr lang="ru-RU" sz="2800" dirty="0" smtClean="0">
                <a:solidFill>
                  <a:schemeClr val="tx1"/>
                </a:solidFill>
              </a:rPr>
              <a:t>деятельности:</a:t>
            </a:r>
          </a:p>
          <a:p>
            <a:r>
              <a:rPr lang="ru-RU" sz="2800" b="1" i="1" dirty="0"/>
              <a:t>обеспечение индивидуализации в образовании на основе проектирования и </a:t>
            </a:r>
            <a:r>
              <a:rPr lang="ru-RU" sz="2800" b="1" i="1" dirty="0" smtClean="0"/>
              <a:t>реализации </a:t>
            </a:r>
            <a:r>
              <a:rPr lang="ru-RU" sz="2800" b="1" i="1" dirty="0"/>
              <a:t>обучающимися индивидуальных образовательных программ.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/>
              <a:t>ПРОФЕССИОНАЛЬНЫЙ СТАНДАРТ</a:t>
            </a:r>
            <a:br>
              <a:rPr lang="ru-RU" sz="2000" dirty="0"/>
            </a:br>
            <a:r>
              <a:rPr lang="ru-RU" sz="2000" dirty="0"/>
              <a:t>Специалист в области </a:t>
            </a:r>
            <a:r>
              <a:rPr lang="ru-RU" sz="2000" dirty="0" smtClean="0"/>
              <a:t>воспитания</a:t>
            </a:r>
            <a:br>
              <a:rPr lang="ru-RU" sz="2000" dirty="0" smtClean="0"/>
            </a:br>
            <a:r>
              <a:rPr lang="ru-RU" sz="2000" b="1" i="1" dirty="0" smtClean="0"/>
              <a:t>Должность «</a:t>
            </a:r>
            <a:r>
              <a:rPr lang="ru-RU" sz="2000" b="1" i="1" dirty="0" err="1" smtClean="0"/>
              <a:t>Тьютор</a:t>
            </a:r>
            <a:r>
              <a:rPr lang="ru-RU" sz="2000" b="1" i="1" dirty="0" smtClean="0"/>
              <a:t>»</a:t>
            </a:r>
            <a:endParaRPr lang="ru-RU" sz="2000" b="1" i="1" dirty="0"/>
          </a:p>
        </p:txBody>
      </p:sp>
    </p:spTree>
    <p:extLst>
      <p:ext uri="{BB962C8B-B14F-4D97-AF65-F5344CB8AC3E}">
        <p14:creationId xmlns:p14="http://schemas.microsoft.com/office/powerpoint/2010/main" val="2013495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b="1" i="1" dirty="0" smtClean="0">
                <a:solidFill>
                  <a:schemeClr val="tx1"/>
                </a:solidFill>
              </a:rPr>
              <a:t>1. </a:t>
            </a:r>
            <a:r>
              <a:rPr lang="ru-RU" sz="3600" b="1" i="1" dirty="0" smtClean="0">
                <a:solidFill>
                  <a:schemeClr val="tx1"/>
                </a:solidFill>
              </a:rPr>
              <a:t>Педагогическое сопровождение проектирования  </a:t>
            </a:r>
            <a:r>
              <a:rPr lang="ru-RU" sz="3600" b="1" i="1" dirty="0">
                <a:solidFill>
                  <a:schemeClr val="tx1"/>
                </a:solidFill>
              </a:rPr>
              <a:t>и </a:t>
            </a:r>
            <a:r>
              <a:rPr lang="ru-RU" sz="3600" b="1" i="1" dirty="0" smtClean="0">
                <a:solidFill>
                  <a:schemeClr val="tx1"/>
                </a:solidFill>
              </a:rPr>
              <a:t>реализации индивидуальных образовательных программ обучающимися. </a:t>
            </a:r>
            <a:endParaRPr lang="ru-RU" sz="3600" b="1" i="1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i="1" dirty="0" smtClean="0"/>
              <a:t>ТРУДОВЫЕ ФУНКЦИИ:</a:t>
            </a:r>
            <a:endParaRPr lang="ru-RU" sz="2000" b="1" i="1" dirty="0"/>
          </a:p>
        </p:txBody>
      </p:sp>
    </p:spTree>
    <p:extLst>
      <p:ext uri="{BB962C8B-B14F-4D97-AF65-F5344CB8AC3E}">
        <p14:creationId xmlns:p14="http://schemas.microsoft.com/office/powerpoint/2010/main" val="1664755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b="1" i="1" dirty="0" smtClean="0">
                <a:solidFill>
                  <a:schemeClr val="tx1"/>
                </a:solidFill>
              </a:rPr>
              <a:t>2. </a:t>
            </a:r>
            <a:r>
              <a:rPr lang="ru-RU" sz="4000" b="1" i="1" dirty="0" smtClean="0">
                <a:solidFill>
                  <a:schemeClr val="tx1"/>
                </a:solidFill>
              </a:rPr>
              <a:t>Педагогическое проектирование </a:t>
            </a:r>
            <a:r>
              <a:rPr lang="ru-RU" sz="3600" b="1" i="1" dirty="0" smtClean="0">
                <a:solidFill>
                  <a:schemeClr val="tx1"/>
                </a:solidFill>
              </a:rPr>
              <a:t>образовательной</a:t>
            </a:r>
            <a:r>
              <a:rPr lang="ru-RU" sz="4000" b="1" i="1" dirty="0" smtClean="0">
                <a:solidFill>
                  <a:schemeClr val="tx1"/>
                </a:solidFill>
              </a:rPr>
              <a:t> среды  </a:t>
            </a:r>
            <a:r>
              <a:rPr lang="ru-RU" sz="4000" b="1" i="1" dirty="0">
                <a:solidFill>
                  <a:schemeClr val="tx1"/>
                </a:solidFill>
              </a:rPr>
              <a:t>и </a:t>
            </a:r>
            <a:r>
              <a:rPr lang="ru-RU" sz="4000" b="1" i="1" dirty="0" smtClean="0">
                <a:solidFill>
                  <a:schemeClr val="tx1"/>
                </a:solidFill>
              </a:rPr>
              <a:t>обеспечение взаимодействия субъектов образовательного процесса</a:t>
            </a:r>
            <a:endParaRPr lang="ru-RU" sz="4000" b="1" i="1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i="1" dirty="0" smtClean="0"/>
              <a:t>ТРУДОВЫЕ ФУНКЦИИ:</a:t>
            </a:r>
            <a:endParaRPr lang="ru-RU" sz="2000" b="1" i="1" dirty="0"/>
          </a:p>
        </p:txBody>
      </p:sp>
    </p:spTree>
    <p:extLst>
      <p:ext uri="{BB962C8B-B14F-4D97-AF65-F5344CB8AC3E}">
        <p14:creationId xmlns:p14="http://schemas.microsoft.com/office/powerpoint/2010/main" val="348139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Сетк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Обычная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Обычная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2517</TotalTime>
  <Words>1424</Words>
  <Application>Microsoft Office PowerPoint</Application>
  <PresentationFormat>Экран (16:9)</PresentationFormat>
  <Paragraphs>132</Paragraphs>
  <Slides>24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24</vt:i4>
      </vt:variant>
    </vt:vector>
  </HeadingPairs>
  <TitlesOfParts>
    <vt:vector size="32" baseType="lpstr">
      <vt:lpstr>Calibri</vt:lpstr>
      <vt:lpstr>Franklin Gothic Medium</vt:lpstr>
      <vt:lpstr>Tw Cen MT</vt:lpstr>
      <vt:lpstr>Wingdings</vt:lpstr>
      <vt:lpstr>Wingdings 2</vt:lpstr>
      <vt:lpstr>Сетка</vt:lpstr>
      <vt:lpstr>Обычная</vt:lpstr>
      <vt:lpstr>1_Обычная</vt:lpstr>
      <vt:lpstr>    ФГОС НОО обучающихся с ОВЗ: тьюторское сопровождение ИОМ </vt:lpstr>
      <vt:lpstr>ФГОС ОВЗ - Prikaz_№_1598_ot_19 12 2014 ФГОС УО - Prikaz_№_1599_ot_19 12 2014 </vt:lpstr>
      <vt:lpstr>ФГОС ОВЗ - Prikaz_№_1598_ot_19 12 2014 ФГОС УО - Prikaz_№_1599_ot_19 12 2014 </vt:lpstr>
      <vt:lpstr>ФГОС ОВЗ - Prikaz_№_1598_ot_19 12 2014 ФГОС УО - Prikaz_№_1599_ot_19 12 2014 </vt:lpstr>
      <vt:lpstr>ФГОС ОВЗ - Prikaz_№_1598_ot_19 12 2014 ФГОС УО - Prikaz_№_1599_ot_19 12 2014 </vt:lpstr>
      <vt:lpstr>Приказ Министерства образования и науки Российской Федерации (Минобрнауки России) от 30 августа 2013 г. N 1015 г. Москва "Об утверждении Порядка организации и осуществления образовательной деятельности по основным общеобразовательным программам - образовательным программам начального общего, основного общего и среднего общего образования" </vt:lpstr>
      <vt:lpstr>ПРОФЕССИОНАЛЬНЫЙ СТАНДАРТ Специалист в области воспитания Должность «Тьютор»</vt:lpstr>
      <vt:lpstr>ТРУДОВЫЕ ФУНКЦИИ:</vt:lpstr>
      <vt:lpstr>ТРУДОВЫЕ ФУНКЦИИ:</vt:lpstr>
      <vt:lpstr>ТРУДОВЫЕ ФУНКЦИИ:</vt:lpstr>
      <vt:lpstr>ТРУДОВЫЕ ФУНКЦИИ:</vt:lpstr>
      <vt:lpstr>Обязательна ли штатная единица «тьютор»? Где его взять? ЧТО от него требовать?</vt:lpstr>
      <vt:lpstr>Региональное отделение МТА ИРКУТСКАЯ ОБЛАСТЬ (РО МТА ИО)</vt:lpstr>
      <vt:lpstr>Презентация PowerPoint</vt:lpstr>
      <vt:lpstr>Персональные страницы на сайте МТА</vt:lpstr>
      <vt:lpstr>Сертифицированные практики Иркутской области</vt:lpstr>
      <vt:lpstr>Практики, прошедшие очный этап экспертизы в МТА</vt:lpstr>
      <vt:lpstr>Развивающиеся практики индивидуализации и тьюторства в Иркутской области</vt:lpstr>
      <vt:lpstr>НАШИ РЕСУРСЫ-ПРЕДЛОЖЕНИЯ</vt:lpstr>
      <vt:lpstr>НАШИ РЕСУРСЫ-ПРЕДЛОЖЕНИЯ</vt:lpstr>
      <vt:lpstr>НАШИ РЕСУРСЫ-ПРЕДЛОЖЕНИЯ</vt:lpstr>
      <vt:lpstr>НАШИ РЕСУРСЫ-ПРЕДЛОЖЕНИЯ</vt:lpstr>
      <vt:lpstr>НАШИ РЕСУРСЫ-ПРЕДЛОЖЕНИЯ</vt:lpstr>
      <vt:lpstr>НАШИ программы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КАРТА УЧАСТИЯ в событиях МТА</dc:title>
  <dc:creator>Князева Татьяна Борисовна</dc:creator>
  <cp:lastModifiedBy>Кучергина Ольга Викторовна</cp:lastModifiedBy>
  <cp:revision>93</cp:revision>
  <dcterms:created xsi:type="dcterms:W3CDTF">2015-04-07T08:38:16Z</dcterms:created>
  <dcterms:modified xsi:type="dcterms:W3CDTF">2016-03-21T03:19:49Z</dcterms:modified>
</cp:coreProperties>
</file>