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07" autoAdjust="0"/>
  </p:normalViewPr>
  <p:slideViewPr>
    <p:cSldViewPr snapToGrid="0">
      <p:cViewPr varScale="1">
        <p:scale>
          <a:sx n="70" d="100"/>
          <a:sy n="70" d="100"/>
        </p:scale>
        <p:origin x="-70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slide" Target="../slides/slide16.xml"/><Relationship Id="rId1" Type="http://schemas.openxmlformats.org/officeDocument/2006/relationships/slide" Target="../slides/slide15.xml"/><Relationship Id="rId4" Type="http://schemas.openxmlformats.org/officeDocument/2006/relationships/slide" Target="../slides/slide1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31D061-64D1-47C0-B0E2-409D80B024A8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4982E7E-5906-4A22-9EA7-606657E62A8D}">
      <dgm:prSet phldrT="[Текст]"/>
      <dgm:spPr/>
      <dgm:t>
        <a:bodyPr/>
        <a:lstStyle/>
        <a:p>
          <a:r>
            <a:rPr lang="ru-RU" dirty="0" smtClean="0"/>
            <a:t>Программа коррекционной работы </a:t>
          </a:r>
          <a:endParaRPr lang="ru-RU" dirty="0"/>
        </a:p>
      </dgm:t>
    </dgm:pt>
    <dgm:pt modelId="{1C4F38A7-8C3E-41C2-A03D-43C267C354A0}" type="parTrans" cxnId="{9696E432-695B-4871-B134-B7FB466D40EA}">
      <dgm:prSet/>
      <dgm:spPr/>
      <dgm:t>
        <a:bodyPr/>
        <a:lstStyle/>
        <a:p>
          <a:endParaRPr lang="ru-RU"/>
        </a:p>
      </dgm:t>
    </dgm:pt>
    <dgm:pt modelId="{B6031826-252B-4EC6-81D0-C89A401AA04A}" type="sibTrans" cxnId="{9696E432-695B-4871-B134-B7FB466D40EA}">
      <dgm:prSet/>
      <dgm:spPr/>
      <dgm:t>
        <a:bodyPr/>
        <a:lstStyle/>
        <a:p>
          <a:endParaRPr lang="ru-RU"/>
        </a:p>
      </dgm:t>
    </dgm:pt>
    <dgm:pt modelId="{11579FB2-4CAD-4E6A-B358-0FB90781F15D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1" action="ppaction://hlinksldjump"/>
            </a:rPr>
            <a:t>Коррекционно-развивающая работа </a:t>
          </a:r>
          <a:endParaRPr lang="ru-RU" dirty="0"/>
        </a:p>
      </dgm:t>
    </dgm:pt>
    <dgm:pt modelId="{62C5CE5A-8C97-41A2-BA59-F8F1DD9F4957}" type="parTrans" cxnId="{92D75BD6-3883-4415-8D24-5B18E378530B}">
      <dgm:prSet/>
      <dgm:spPr/>
      <dgm:t>
        <a:bodyPr/>
        <a:lstStyle/>
        <a:p>
          <a:endParaRPr lang="ru-RU"/>
        </a:p>
      </dgm:t>
    </dgm:pt>
    <dgm:pt modelId="{3732C3D9-49EB-47F9-A8A5-7248128A21A8}" type="sibTrans" cxnId="{92D75BD6-3883-4415-8D24-5B18E378530B}">
      <dgm:prSet/>
      <dgm:spPr/>
      <dgm:t>
        <a:bodyPr/>
        <a:lstStyle/>
        <a:p>
          <a:endParaRPr lang="ru-RU"/>
        </a:p>
      </dgm:t>
    </dgm:pt>
    <dgm:pt modelId="{49EA8B01-C16A-4C77-8CF8-6A0E1BAFE109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2" action="ppaction://hlinksldjump"/>
            </a:rPr>
            <a:t>Консультативная работа </a:t>
          </a:r>
          <a:endParaRPr lang="ru-RU" dirty="0"/>
        </a:p>
      </dgm:t>
    </dgm:pt>
    <dgm:pt modelId="{F60AF976-5F46-4B30-A591-08060B3418A7}" type="parTrans" cxnId="{5F8DCBBE-5F87-461D-AE90-8A48A7F1474E}">
      <dgm:prSet/>
      <dgm:spPr/>
      <dgm:t>
        <a:bodyPr/>
        <a:lstStyle/>
        <a:p>
          <a:endParaRPr lang="ru-RU"/>
        </a:p>
      </dgm:t>
    </dgm:pt>
    <dgm:pt modelId="{AC642C75-8B19-40EF-B1E5-E7B1A69F9EB6}" type="sibTrans" cxnId="{5F8DCBBE-5F87-461D-AE90-8A48A7F1474E}">
      <dgm:prSet/>
      <dgm:spPr/>
      <dgm:t>
        <a:bodyPr/>
        <a:lstStyle/>
        <a:p>
          <a:endParaRPr lang="ru-RU"/>
        </a:p>
      </dgm:t>
    </dgm:pt>
    <dgm:pt modelId="{0D8884E5-3E66-4CCA-A7D4-E4EA12984E05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3" action="ppaction://hlinksldjump"/>
            </a:rPr>
            <a:t>Информационно-просветительская работа </a:t>
          </a:r>
          <a:endParaRPr lang="ru-RU" dirty="0"/>
        </a:p>
      </dgm:t>
    </dgm:pt>
    <dgm:pt modelId="{3CCDB52B-9218-47E1-BECE-2343C116984C}" type="parTrans" cxnId="{DD73D2D2-0643-4350-BF2E-91D007B450A9}">
      <dgm:prSet/>
      <dgm:spPr/>
      <dgm:t>
        <a:bodyPr/>
        <a:lstStyle/>
        <a:p>
          <a:endParaRPr lang="ru-RU"/>
        </a:p>
      </dgm:t>
    </dgm:pt>
    <dgm:pt modelId="{1DF8204B-5D6A-4679-8BD6-C753912133D4}" type="sibTrans" cxnId="{DD73D2D2-0643-4350-BF2E-91D007B450A9}">
      <dgm:prSet/>
      <dgm:spPr/>
      <dgm:t>
        <a:bodyPr/>
        <a:lstStyle/>
        <a:p>
          <a:endParaRPr lang="ru-RU"/>
        </a:p>
      </dgm:t>
    </dgm:pt>
    <dgm:pt modelId="{0BE7D83E-8DB8-4EA5-A598-A1EA6BD4F59D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4" action="ppaction://hlinksldjump"/>
            </a:rPr>
            <a:t>Диагностическая работа </a:t>
          </a:r>
          <a:endParaRPr lang="ru-RU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B0565AC7-860D-420C-A24B-258F4CD90955}" type="parTrans" cxnId="{F2DAA912-7DAF-4150-B6C4-DF1D679E7CAC}">
      <dgm:prSet/>
      <dgm:spPr/>
      <dgm:t>
        <a:bodyPr/>
        <a:lstStyle/>
        <a:p>
          <a:endParaRPr lang="ru-RU"/>
        </a:p>
      </dgm:t>
    </dgm:pt>
    <dgm:pt modelId="{57843F99-6B23-4415-9D13-41561EDC4D8D}" type="sibTrans" cxnId="{F2DAA912-7DAF-4150-B6C4-DF1D679E7CAC}">
      <dgm:prSet/>
      <dgm:spPr/>
      <dgm:t>
        <a:bodyPr/>
        <a:lstStyle/>
        <a:p>
          <a:endParaRPr lang="ru-RU"/>
        </a:p>
      </dgm:t>
    </dgm:pt>
    <dgm:pt modelId="{66955E8A-0F76-4FC5-96DE-177833418255}" type="pres">
      <dgm:prSet presAssocID="{9D31D061-64D1-47C0-B0E2-409D80B024A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161C06-7132-468D-9C63-C976153CD973}" type="pres">
      <dgm:prSet presAssocID="{9D31D061-64D1-47C0-B0E2-409D80B024A8}" presName="radial" presStyleCnt="0">
        <dgm:presLayoutVars>
          <dgm:animLvl val="ctr"/>
        </dgm:presLayoutVars>
      </dgm:prSet>
      <dgm:spPr/>
    </dgm:pt>
    <dgm:pt modelId="{96D955F2-9424-4AE8-84A9-8025F05D4348}" type="pres">
      <dgm:prSet presAssocID="{A4982E7E-5906-4A22-9EA7-606657E62A8D}" presName="centerShape" presStyleLbl="vennNode1" presStyleIdx="0" presStyleCnt="5" custLinFactNeighborX="433" custLinFactNeighborY="-649"/>
      <dgm:spPr/>
      <dgm:t>
        <a:bodyPr/>
        <a:lstStyle/>
        <a:p>
          <a:endParaRPr lang="ru-RU"/>
        </a:p>
      </dgm:t>
    </dgm:pt>
    <dgm:pt modelId="{3B02E914-B989-4E20-97CB-5F47B32A77DD}" type="pres">
      <dgm:prSet presAssocID="{11579FB2-4CAD-4E6A-B358-0FB90781F15D}" presName="node" presStyleLbl="vennNode1" presStyleIdx="1" presStyleCnt="5" custScaleX="277764" custScaleY="854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EE4477-A34F-486A-A626-285F44999FCC}" type="pres">
      <dgm:prSet presAssocID="{49EA8B01-C16A-4C77-8CF8-6A0E1BAFE109}" presName="node" presStyleLbl="vennNode1" presStyleIdx="2" presStyleCnt="5" custScaleX="217219" custScaleY="121156" custRadScaleRad="149781" custRadScaleInc="12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3504E-C581-49AB-A0EA-E113A46246CC}" type="pres">
      <dgm:prSet presAssocID="{0D8884E5-3E66-4CCA-A7D4-E4EA12984E05}" presName="node" presStyleLbl="vennNode1" presStyleIdx="3" presStyleCnt="5" custScaleX="283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DD0A69-5ED8-4528-975A-6E6F0BB85244}" type="pres">
      <dgm:prSet presAssocID="{0BE7D83E-8DB8-4EA5-A598-A1EA6BD4F59D}" presName="node" presStyleLbl="vennNode1" presStyleIdx="4" presStyleCnt="5" custScaleX="221761" custScaleY="115525" custRadScaleRad="143741" custRadScaleInc="1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96E432-695B-4871-B134-B7FB466D40EA}" srcId="{9D31D061-64D1-47C0-B0E2-409D80B024A8}" destId="{A4982E7E-5906-4A22-9EA7-606657E62A8D}" srcOrd="0" destOrd="0" parTransId="{1C4F38A7-8C3E-41C2-A03D-43C267C354A0}" sibTransId="{B6031826-252B-4EC6-81D0-C89A401AA04A}"/>
    <dgm:cxn modelId="{836E5156-AB7B-484F-8ACB-723012189785}" type="presOf" srcId="{0BE7D83E-8DB8-4EA5-A598-A1EA6BD4F59D}" destId="{24DD0A69-5ED8-4528-975A-6E6F0BB85244}" srcOrd="0" destOrd="0" presId="urn:microsoft.com/office/officeart/2005/8/layout/radial3"/>
    <dgm:cxn modelId="{1BD74DA1-C2B5-4200-8C76-891B30FA5710}" type="presOf" srcId="{9D31D061-64D1-47C0-B0E2-409D80B024A8}" destId="{66955E8A-0F76-4FC5-96DE-177833418255}" srcOrd="0" destOrd="0" presId="urn:microsoft.com/office/officeart/2005/8/layout/radial3"/>
    <dgm:cxn modelId="{F2DAA912-7DAF-4150-B6C4-DF1D679E7CAC}" srcId="{A4982E7E-5906-4A22-9EA7-606657E62A8D}" destId="{0BE7D83E-8DB8-4EA5-A598-A1EA6BD4F59D}" srcOrd="3" destOrd="0" parTransId="{B0565AC7-860D-420C-A24B-258F4CD90955}" sibTransId="{57843F99-6B23-4415-9D13-41561EDC4D8D}"/>
    <dgm:cxn modelId="{DD73D2D2-0643-4350-BF2E-91D007B450A9}" srcId="{A4982E7E-5906-4A22-9EA7-606657E62A8D}" destId="{0D8884E5-3E66-4CCA-A7D4-E4EA12984E05}" srcOrd="2" destOrd="0" parTransId="{3CCDB52B-9218-47E1-BECE-2343C116984C}" sibTransId="{1DF8204B-5D6A-4679-8BD6-C753912133D4}"/>
    <dgm:cxn modelId="{5F8DCBBE-5F87-461D-AE90-8A48A7F1474E}" srcId="{A4982E7E-5906-4A22-9EA7-606657E62A8D}" destId="{49EA8B01-C16A-4C77-8CF8-6A0E1BAFE109}" srcOrd="1" destOrd="0" parTransId="{F60AF976-5F46-4B30-A591-08060B3418A7}" sibTransId="{AC642C75-8B19-40EF-B1E5-E7B1A69F9EB6}"/>
    <dgm:cxn modelId="{B3F2A2A0-27D9-47E1-A0C0-3BC5E222D4D5}" type="presOf" srcId="{0D8884E5-3E66-4CCA-A7D4-E4EA12984E05}" destId="{25F3504E-C581-49AB-A0EA-E113A46246CC}" srcOrd="0" destOrd="0" presId="urn:microsoft.com/office/officeart/2005/8/layout/radial3"/>
    <dgm:cxn modelId="{92D75BD6-3883-4415-8D24-5B18E378530B}" srcId="{A4982E7E-5906-4A22-9EA7-606657E62A8D}" destId="{11579FB2-4CAD-4E6A-B358-0FB90781F15D}" srcOrd="0" destOrd="0" parTransId="{62C5CE5A-8C97-41A2-BA59-F8F1DD9F4957}" sibTransId="{3732C3D9-49EB-47F9-A8A5-7248128A21A8}"/>
    <dgm:cxn modelId="{CB651B9D-756B-4B03-AC72-A6C995C743E9}" type="presOf" srcId="{49EA8B01-C16A-4C77-8CF8-6A0E1BAFE109}" destId="{79EE4477-A34F-486A-A626-285F44999FCC}" srcOrd="0" destOrd="0" presId="urn:microsoft.com/office/officeart/2005/8/layout/radial3"/>
    <dgm:cxn modelId="{62A3ABB6-6FE8-4035-826B-CB88174353D1}" type="presOf" srcId="{A4982E7E-5906-4A22-9EA7-606657E62A8D}" destId="{96D955F2-9424-4AE8-84A9-8025F05D4348}" srcOrd="0" destOrd="0" presId="urn:microsoft.com/office/officeart/2005/8/layout/radial3"/>
    <dgm:cxn modelId="{7DDF153E-802F-4B6D-AF44-4665D2367EF3}" type="presOf" srcId="{11579FB2-4CAD-4E6A-B358-0FB90781F15D}" destId="{3B02E914-B989-4E20-97CB-5F47B32A77DD}" srcOrd="0" destOrd="0" presId="urn:microsoft.com/office/officeart/2005/8/layout/radial3"/>
    <dgm:cxn modelId="{C5042E56-D3E7-47B2-ABC8-B33CE50BED5B}" type="presParOf" srcId="{66955E8A-0F76-4FC5-96DE-177833418255}" destId="{2B161C06-7132-468D-9C63-C976153CD973}" srcOrd="0" destOrd="0" presId="urn:microsoft.com/office/officeart/2005/8/layout/radial3"/>
    <dgm:cxn modelId="{F3D5B324-E9F2-40FC-96AE-1B71A18484D8}" type="presParOf" srcId="{2B161C06-7132-468D-9C63-C976153CD973}" destId="{96D955F2-9424-4AE8-84A9-8025F05D4348}" srcOrd="0" destOrd="0" presId="urn:microsoft.com/office/officeart/2005/8/layout/radial3"/>
    <dgm:cxn modelId="{175AE2EE-948F-4A4C-B8E7-E2A21A1D66FD}" type="presParOf" srcId="{2B161C06-7132-468D-9C63-C976153CD973}" destId="{3B02E914-B989-4E20-97CB-5F47B32A77DD}" srcOrd="1" destOrd="0" presId="urn:microsoft.com/office/officeart/2005/8/layout/radial3"/>
    <dgm:cxn modelId="{95362059-17DB-4202-BCE4-F43008C10A34}" type="presParOf" srcId="{2B161C06-7132-468D-9C63-C976153CD973}" destId="{79EE4477-A34F-486A-A626-285F44999FCC}" srcOrd="2" destOrd="0" presId="urn:microsoft.com/office/officeart/2005/8/layout/radial3"/>
    <dgm:cxn modelId="{8C74DF51-395F-4350-872A-D430F278B440}" type="presParOf" srcId="{2B161C06-7132-468D-9C63-C976153CD973}" destId="{25F3504E-C581-49AB-A0EA-E113A46246CC}" srcOrd="3" destOrd="0" presId="urn:microsoft.com/office/officeart/2005/8/layout/radial3"/>
    <dgm:cxn modelId="{E2F96472-84B8-4F10-A61C-8EDD81BE51CF}" type="presParOf" srcId="{2B161C06-7132-468D-9C63-C976153CD973}" destId="{24DD0A69-5ED8-4528-975A-6E6F0BB85244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43821-9135-43CA-B91C-AC616E197D7C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EFC05-F255-40A4-AB7E-80BA3B2E9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214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EFC05-F255-40A4-AB7E-80BA3B2E9B0C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911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E2ED-B969-4A78-917E-D7DAF777DD2B}" type="datetime1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588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1B56-C70A-4FD2-A42D-4155FEEE4C2F}" type="datetime1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711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5DEF-39D0-42F7-97E6-8423BFDBD069}" type="datetime1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4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133F-1ED3-43D5-BC4E-445000D1BA8A}" type="datetime1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90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E65A-8866-42CB-8E37-246675F2FC25}" type="datetime1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526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B101-451D-4D87-B330-F9D6DF929B65}" type="datetime1">
              <a:rPr lang="ru-RU" smtClean="0"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900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F7F6-2FF1-4BC7-9A97-AA40685A613D}" type="datetime1">
              <a:rPr lang="ru-RU" smtClean="0"/>
              <a:t>17.03.2016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190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FB93-9145-466F-929D-5F689E18E4F8}" type="datetime1">
              <a:rPr lang="ru-RU" smtClean="0"/>
              <a:t>17.03.2016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410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964A-2CBA-4942-8857-DE242464E158}" type="datetime1">
              <a:rPr lang="ru-RU" smtClean="0"/>
              <a:t>17.03.2016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2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79D6-61CF-4F9F-A456-FD4090CABE3C}" type="datetime1">
              <a:rPr lang="ru-RU" smtClean="0"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164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82EC-1680-4492-8A5A-1E7B1A60BA1E}" type="datetime1">
              <a:rPr lang="ru-RU" smtClean="0"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9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8DDD9-03DD-4492-8507-8873592FACDC}" type="datetime1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F3A64-7FB1-4586-A6A7-228415799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65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18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666" y="940858"/>
            <a:ext cx="11065933" cy="479954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Разработка и реализация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специальной </a:t>
            </a:r>
            <a:r>
              <a:rPr lang="ru-RU" b="1" dirty="0"/>
              <a:t>индивидуальной программы развития обучающегося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 </a:t>
            </a:r>
            <a:r>
              <a:rPr lang="ru-RU" b="1" dirty="0"/>
              <a:t>условиях реализации ФГОС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7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4315215" y="959302"/>
            <a:ext cx="2610709" cy="9555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Направления деятельности </a:t>
            </a:r>
            <a:r>
              <a:rPr lang="ru-RU" dirty="0" err="1" smtClean="0"/>
              <a:t>ПМПк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 rot="5400000">
            <a:off x="3438637" y="745066"/>
            <a:ext cx="211667" cy="13546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28134" y="1205067"/>
            <a:ext cx="28628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педагогическое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направление </a:t>
            </a:r>
            <a:r>
              <a:rPr lang="ru-RU" dirty="0"/>
              <a:t>деятельности</a:t>
            </a:r>
          </a:p>
        </p:txBody>
      </p:sp>
      <p:sp>
        <p:nvSpPr>
          <p:cNvPr id="8" name="Стрелка вниз 7"/>
          <p:cNvSpPr/>
          <p:nvPr/>
        </p:nvSpPr>
        <p:spPr>
          <a:xfrm rot="16200000">
            <a:off x="7607387" y="745066"/>
            <a:ext cx="211667" cy="13546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390554" y="1205067"/>
            <a:ext cx="2915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психолого-педагогическое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направление </a:t>
            </a:r>
            <a:r>
              <a:rPr lang="ru-RU" dirty="0" smtClean="0"/>
              <a:t>деятельности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 rot="2599961">
            <a:off x="4657605" y="1552430"/>
            <a:ext cx="211667" cy="13546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715211" y="2660675"/>
            <a:ext cx="28628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медико-педагогическое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направление </a:t>
            </a:r>
            <a:r>
              <a:rPr lang="ru-RU" dirty="0"/>
              <a:t>деятельности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255352" y="2648653"/>
            <a:ext cx="2915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социально-педагогическое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направление деятельности</a:t>
            </a:r>
          </a:p>
        </p:txBody>
      </p:sp>
      <p:sp>
        <p:nvSpPr>
          <p:cNvPr id="13" name="Стрелка вниз 12"/>
          <p:cNvSpPr/>
          <p:nvPr/>
        </p:nvSpPr>
        <p:spPr>
          <a:xfrm rot="19016929">
            <a:off x="6369796" y="1531187"/>
            <a:ext cx="211667" cy="13546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одержимое 2"/>
          <p:cNvSpPr>
            <a:spLocks noGrp="1"/>
          </p:cNvSpPr>
          <p:nvPr>
            <p:ph idx="1"/>
          </p:nvPr>
        </p:nvSpPr>
        <p:spPr>
          <a:xfrm>
            <a:off x="201927" y="1938867"/>
            <a:ext cx="2458552" cy="2421466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0800" indent="42863">
              <a:buNone/>
            </a:pPr>
            <a:r>
              <a:rPr lang="ru-RU" sz="1800" i="1" dirty="0" smtClean="0">
                <a:solidFill>
                  <a:schemeClr val="bg1"/>
                </a:solidFill>
              </a:rPr>
              <a:t>определяет работу по формированию </a:t>
            </a:r>
            <a:r>
              <a:rPr lang="ru-RU" sz="1800" b="1" i="1" dirty="0" smtClean="0">
                <a:solidFill>
                  <a:schemeClr val="bg1"/>
                </a:solidFill>
              </a:rPr>
              <a:t>общей культуры личности, преодолению трудностей в обучении и адаптации ребенка с ОВЗ</a:t>
            </a:r>
          </a:p>
        </p:txBody>
      </p:sp>
      <p:grpSp>
        <p:nvGrpSpPr>
          <p:cNvPr id="20" name="Группа 19"/>
          <p:cNvGrpSpPr/>
          <p:nvPr/>
        </p:nvGrpSpPr>
        <p:grpSpPr>
          <a:xfrm>
            <a:off x="9343226" y="1938867"/>
            <a:ext cx="2730241" cy="4524315"/>
            <a:chOff x="9343226" y="1938867"/>
            <a:chExt cx="2730241" cy="4524315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9371997" y="1938867"/>
              <a:ext cx="2701470" cy="4301066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9343226" y="1938867"/>
              <a:ext cx="2730241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i="1" dirty="0" smtClean="0">
                  <a:solidFill>
                    <a:schemeClr val="bg1"/>
                  </a:solidFill>
                </a:rPr>
                <a:t>Обуславливает коррекционно-педагогическую работу с детьми с ОВЗ по преодолению/коррекции нарушений в развитии</a:t>
              </a:r>
              <a:r>
                <a:rPr lang="ru-RU" i="1" dirty="0">
                  <a:solidFill>
                    <a:schemeClr val="bg1"/>
                  </a:solidFill>
                </a:rPr>
                <a:t>, сохранению соматического </a:t>
              </a:r>
              <a:r>
                <a:rPr lang="ru-RU" i="1" dirty="0" smtClean="0">
                  <a:solidFill>
                    <a:schemeClr val="bg1"/>
                  </a:solidFill>
                </a:rPr>
                <a:t>здоровья, созданию условий для </a:t>
              </a:r>
              <a:r>
                <a:rPr lang="ru-RU" i="1" dirty="0">
                  <a:solidFill>
                    <a:schemeClr val="bg1"/>
                  </a:solidFill>
                </a:rPr>
                <a:t>обеспечения раскрытия возможностей путем включения ребенка в успешную деятельность (профилактика </a:t>
              </a:r>
              <a:r>
                <a:rPr lang="ru-RU" i="1" dirty="0" err="1">
                  <a:solidFill>
                    <a:schemeClr val="bg1"/>
                  </a:solidFill>
                </a:rPr>
                <a:t>дезадаптации</a:t>
              </a:r>
              <a:r>
                <a:rPr lang="ru-RU" i="1" dirty="0">
                  <a:solidFill>
                    <a:schemeClr val="bg1"/>
                  </a:solidFill>
                </a:rPr>
                <a:t>)</a:t>
              </a:r>
              <a:endParaRPr lang="ru-RU" dirty="0">
                <a:solidFill>
                  <a:schemeClr val="bg1"/>
                </a:solidFill>
              </a:endParaRPr>
            </a:p>
            <a:p>
              <a:pPr algn="just">
                <a:buFont typeface="Arial" pitchFamily="34" charset="0"/>
                <a:buChar char="•"/>
              </a:pPr>
              <a:endParaRPr lang="ru-RU" i="1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6255352" y="3307006"/>
            <a:ext cx="3007181" cy="293292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обеспечивает </a:t>
            </a:r>
            <a:r>
              <a:rPr lang="ru-RU" dirty="0"/>
              <a:t>максимально эффективную социализацию ребенка с ОВЗ, повышение и развитие потенциальных возможностей в совместных видах деятельности со сверстниками, и развитие взаимодействия с семьей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715211" y="3307006"/>
            <a:ext cx="3430677" cy="293292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обеспечивает:</a:t>
            </a:r>
          </a:p>
          <a:p>
            <a:r>
              <a:rPr lang="ru-RU" dirty="0"/>
              <a:t> сохранение и развитие здоровья детей, </a:t>
            </a:r>
          </a:p>
          <a:p>
            <a:r>
              <a:rPr lang="ru-RU" dirty="0"/>
              <a:t>а также профилактику перегрузок,</a:t>
            </a:r>
          </a:p>
          <a:p>
            <a:r>
              <a:rPr lang="ru-RU" dirty="0"/>
              <a:t>формирование ресурсов и </a:t>
            </a:r>
          </a:p>
          <a:p>
            <a:r>
              <a:rPr lang="ru-RU" dirty="0"/>
              <a:t>предусматривает реабилитационные, оздоровительные и профилактические мероприятия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50733" y="369998"/>
            <a:ext cx="421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Обеспечивает содержание АООП и СИПР  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20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 animBg="1"/>
      <p:bldP spid="18" grpId="0" animBg="1"/>
      <p:bldP spid="19" grpId="0" animBg="1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8133" y="1456267"/>
            <a:ext cx="8102600" cy="30469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dirty="0">
                <a:solidFill>
                  <a:schemeClr val="bg1"/>
                </a:solidFill>
              </a:rPr>
              <a:t>Программа коррекционной работы </a:t>
            </a:r>
            <a:r>
              <a:rPr lang="ru-RU" sz="2400" dirty="0">
                <a:solidFill>
                  <a:srgbClr val="FFFF00"/>
                </a:solidFill>
              </a:rPr>
              <a:t>является обязательным компонентом </a:t>
            </a:r>
            <a:r>
              <a:rPr lang="ru-RU" sz="2400" dirty="0">
                <a:solidFill>
                  <a:schemeClr val="bg1"/>
                </a:solidFill>
              </a:rPr>
              <a:t>адаптированной основной образовательной программы </a:t>
            </a:r>
            <a:r>
              <a:rPr lang="ru-RU" sz="2400" dirty="0">
                <a:solidFill>
                  <a:srgbClr val="FFFF00"/>
                </a:solidFill>
              </a:rPr>
              <a:t>начального общего образования (АООП НОО) и </a:t>
            </a:r>
            <a:r>
              <a:rPr lang="ru-RU" sz="2400" dirty="0">
                <a:solidFill>
                  <a:schemeClr val="bg1"/>
                </a:solidFill>
              </a:rPr>
              <a:t>разрабатывается образовательным учреждением (в лице </a:t>
            </a:r>
            <a:r>
              <a:rPr lang="ru-RU" sz="2400" dirty="0" err="1">
                <a:solidFill>
                  <a:schemeClr val="bg1"/>
                </a:solidFill>
              </a:rPr>
              <a:t>ПМПк</a:t>
            </a:r>
            <a:r>
              <a:rPr lang="ru-RU" sz="2400" dirty="0">
                <a:solidFill>
                  <a:schemeClr val="bg1"/>
                </a:solidFill>
              </a:rPr>
              <a:t>) </a:t>
            </a:r>
            <a:r>
              <a:rPr lang="ru-RU" sz="2400" dirty="0">
                <a:solidFill>
                  <a:srgbClr val="FFFF00"/>
                </a:solidFill>
              </a:rPr>
              <a:t>при организации обучения и воспитания в нем детей с ограниченными возможностями здоровья (ФГОС НОО, п. 19.81) </a:t>
            </a:r>
          </a:p>
          <a:p>
            <a:pPr algn="just"/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60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674533" y="1704889"/>
            <a:ext cx="3801534" cy="4741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Программа коррекционной работы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88092" y="1327662"/>
            <a:ext cx="6977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Направлена на создание системы комплексной помощи детям с ОВЗ</a:t>
            </a:r>
            <a:endParaRPr lang="ru-RU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2327487" y="203018"/>
            <a:ext cx="6495624" cy="1179162"/>
            <a:chOff x="2327487" y="203018"/>
            <a:chExt cx="6495624" cy="1179162"/>
          </a:xfrm>
        </p:grpSpPr>
        <p:sp>
          <p:nvSpPr>
            <p:cNvPr id="6" name="Равнобедренный треугольник 5"/>
            <p:cNvSpPr/>
            <p:nvPr/>
          </p:nvSpPr>
          <p:spPr>
            <a:xfrm>
              <a:off x="3213100" y="1060447"/>
              <a:ext cx="4724400" cy="32173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27487" y="203018"/>
              <a:ext cx="649562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b="1" dirty="0"/>
                <a:t>Дети с ОВЗ </a:t>
              </a:r>
              <a:r>
                <a:rPr lang="ru-RU" dirty="0"/>
                <a:t>— дети, состояние здоровья которых </a:t>
              </a:r>
              <a:r>
                <a:rPr lang="ru-RU" dirty="0" smtClean="0"/>
                <a:t>препятствует</a:t>
              </a:r>
              <a:br>
                <a:rPr lang="ru-RU" dirty="0" smtClean="0"/>
              </a:br>
              <a:r>
                <a:rPr lang="ru-RU" dirty="0" smtClean="0"/>
                <a:t>освоению </a:t>
              </a:r>
              <a:r>
                <a:rPr lang="ru-RU" dirty="0"/>
                <a:t>образовательных программ общего образования </a:t>
              </a:r>
              <a:r>
                <a:rPr lang="ru-RU" dirty="0" smtClean="0"/>
                <a:t>вне</a:t>
              </a:r>
              <a:br>
                <a:rPr lang="ru-RU" dirty="0" smtClean="0"/>
              </a:br>
              <a:r>
                <a:rPr lang="ru-RU" dirty="0" smtClean="0"/>
                <a:t>специальных </a:t>
              </a:r>
              <a:r>
                <a:rPr lang="ru-RU" dirty="0"/>
                <a:t>условий обучения и </a:t>
              </a:r>
              <a:r>
                <a:rPr lang="ru-RU" dirty="0" smtClean="0"/>
                <a:t>воспитания</a:t>
              </a:r>
              <a:endParaRPr lang="ru-RU" dirty="0"/>
            </a:p>
          </p:txBody>
        </p:sp>
      </p:grp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495989"/>
              </p:ext>
            </p:extLst>
          </p:nvPr>
        </p:nvGraphicFramePr>
        <p:xfrm>
          <a:off x="84666" y="2467923"/>
          <a:ext cx="12048072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934"/>
                <a:gridCol w="1549400"/>
                <a:gridCol w="1490133"/>
                <a:gridCol w="1642534"/>
                <a:gridCol w="1642533"/>
                <a:gridCol w="1424520"/>
                <a:gridCol w="1506009"/>
                <a:gridCol w="150600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своевременное выявление детей с трудностями адаптации,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определение особых образовательных потребностей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условий, способствующих освоению ООП НОО и интеграции в ОО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осуществление индивидуально ориентированной </a:t>
                      </a:r>
                      <a:r>
                        <a:rPr lang="ru-RU" sz="1400" dirty="0" err="1" smtClean="0"/>
                        <a:t>психолого­медико­педагогической</a:t>
                      </a:r>
                      <a:r>
                        <a:rPr lang="ru-RU" sz="1400" dirty="0" smtClean="0"/>
                        <a:t> помощи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 реализация индивидуальных учебных планов, организация индивидуальных и (или) групповых занятий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обеспечение возможности обучения и воспитания по  программам ДО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реализация системы мероприятий по социальной адаптации детей с ОВЗ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оказание родителям (законным представителям) детей с ОВЗ консультативной и методической помощи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11600" y="2115689"/>
            <a:ext cx="4309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Задачи коррекционной работы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311142" y="5395331"/>
            <a:ext cx="2890061" cy="132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Этап планирования, организации, координации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377743" y="5402361"/>
            <a:ext cx="2716717" cy="132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Этап диагностики </a:t>
            </a:r>
            <a:r>
              <a:rPr lang="ru-RU" dirty="0" err="1"/>
              <a:t>коррекционно­развивающей</a:t>
            </a:r>
            <a:r>
              <a:rPr lang="ru-RU" dirty="0"/>
              <a:t> образовательной среды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86062" y="5386864"/>
            <a:ext cx="2741353" cy="132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Этап сбора и анализа информации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9271000" y="5376333"/>
            <a:ext cx="2726267" cy="132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Этап регуляции и корректировки </a:t>
            </a:r>
          </a:p>
        </p:txBody>
      </p:sp>
      <p:grpSp>
        <p:nvGrpSpPr>
          <p:cNvPr id="20" name="Группа 19"/>
          <p:cNvGrpSpPr/>
          <p:nvPr/>
        </p:nvGrpSpPr>
        <p:grpSpPr>
          <a:xfrm>
            <a:off x="1605896" y="4614334"/>
            <a:ext cx="9145381" cy="761999"/>
            <a:chOff x="1605896" y="4614334"/>
            <a:chExt cx="9145381" cy="761999"/>
          </a:xfrm>
        </p:grpSpPr>
        <p:sp>
          <p:nvSpPr>
            <p:cNvPr id="10" name="TextBox 9"/>
            <p:cNvSpPr txBox="1"/>
            <p:nvPr/>
          </p:nvSpPr>
          <p:spPr>
            <a:xfrm>
              <a:off x="3342640" y="4614334"/>
              <a:ext cx="44653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Этапы реализации программы </a:t>
              </a:r>
              <a:endParaRPr lang="ru-RU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605896" y="500700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12443" y="500700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2</a:t>
              </a:r>
              <a:endParaRPr lang="ru-RU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786657" y="498366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3</a:t>
              </a:r>
              <a:endParaRPr lang="ru-RU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449591" y="500700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4</a:t>
              </a:r>
              <a:endParaRPr lang="ru-RU" dirty="0"/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65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763920621"/>
              </p:ext>
            </p:extLst>
          </p:nvPr>
        </p:nvGraphicFramePr>
        <p:xfrm>
          <a:off x="347133" y="719666"/>
          <a:ext cx="1164166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9652" y="5934670"/>
            <a:ext cx="111297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7" action="ppaction://hlinksldjump"/>
              </a:rPr>
              <a:t>Механизмы реализации программы 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0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Диагностическая работа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своевременное выявление детей, нуждающихся в специализированной помощи;</a:t>
            </a:r>
          </a:p>
          <a:p>
            <a:pPr lvl="0"/>
            <a:r>
              <a:rPr lang="ru-RU" dirty="0"/>
              <a:t>раннюю (с первых дней пребывания ребенка в образовательной организации) диагностику отклонений в развитии и анализ причин трудностей адаптации;</a:t>
            </a:r>
          </a:p>
          <a:p>
            <a:pPr lvl="0"/>
            <a:r>
              <a:rPr lang="ru-RU" dirty="0"/>
              <a:t>комплексный сбор сведений о ребенке на основании диагностической информации от специалистов разного профиля;</a:t>
            </a:r>
          </a:p>
          <a:p>
            <a:pPr lvl="0"/>
            <a:r>
              <a:rPr lang="ru-RU" dirty="0"/>
              <a:t>определение уровня актуального и зоны ближайшего развития обучающегося с ОВЗ, выявление его резервных возможностей;</a:t>
            </a:r>
          </a:p>
          <a:p>
            <a:pPr lvl="0"/>
            <a:r>
              <a:rPr lang="ru-RU" dirty="0"/>
              <a:t>изучение развития </a:t>
            </a:r>
            <a:r>
              <a:rPr lang="ru-RU" dirty="0" err="1"/>
              <a:t>эмоционально­волевой</a:t>
            </a:r>
            <a:r>
              <a:rPr lang="ru-RU" dirty="0"/>
              <a:t> сферы и личностных особенностей обучающихся;</a:t>
            </a:r>
          </a:p>
          <a:p>
            <a:pPr lvl="0"/>
            <a:r>
              <a:rPr lang="ru-RU" dirty="0"/>
              <a:t>изучение социальной ситуации развития и условий семейного воспитания ребенка;</a:t>
            </a:r>
          </a:p>
          <a:p>
            <a:pPr lvl="0"/>
            <a:r>
              <a:rPr lang="ru-RU" dirty="0"/>
              <a:t>изучение адаптивных возможностей и уровня социализации ребенка с ОВЗ;</a:t>
            </a:r>
          </a:p>
          <a:p>
            <a:pPr lvl="0"/>
            <a:r>
              <a:rPr lang="ru-RU" dirty="0"/>
              <a:t>системный разносторонний контроль специалистов за уровнем и динамикой развития ребенка;</a:t>
            </a:r>
          </a:p>
          <a:p>
            <a:pPr lvl="0"/>
            <a:r>
              <a:rPr lang="ru-RU" dirty="0"/>
              <a:t>анализ успешности </a:t>
            </a:r>
            <a:r>
              <a:rPr lang="ru-RU" dirty="0" err="1"/>
              <a:t>коррекционно­развивающей</a:t>
            </a:r>
            <a:r>
              <a:rPr lang="ru-RU" dirty="0"/>
              <a:t> работы.</a:t>
            </a: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10363200" y="5520267"/>
            <a:ext cx="1143000" cy="90593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09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/>
              <a:t>Коррекционно-развивающая работа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выбор оптимальных для развития ребенка с ОВЗ коррекционных программ/методик, методов и приемов обучения в соответствии с его особыми образовательными потребностями;</a:t>
            </a:r>
          </a:p>
          <a:p>
            <a:pPr lvl="0"/>
            <a:r>
              <a:rPr lang="ru-RU" dirty="0"/>
              <a:t>организацию и проведение специалистами индивидуальных и групповых </a:t>
            </a:r>
            <a:r>
              <a:rPr lang="ru-RU" dirty="0" err="1"/>
              <a:t>коррекционно­развивающих</a:t>
            </a:r>
            <a:r>
              <a:rPr lang="ru-RU" dirty="0"/>
              <a:t> занятий, необходимых для преодоления нарушений развития и трудностей обучения;</a:t>
            </a:r>
          </a:p>
          <a:p>
            <a:pPr lvl="0"/>
            <a:r>
              <a:rPr lang="ru-RU" dirty="0"/>
              <a:t>системное воздействие на </a:t>
            </a:r>
            <a:r>
              <a:rPr lang="ru-RU" dirty="0" err="1"/>
              <a:t>учебно­познавательную</a:t>
            </a:r>
            <a:r>
              <a:rPr lang="ru-RU" dirty="0"/>
              <a:t> деятельность ребенка в динамике образовательного процесса, направленное на формирование универсальных учебных действий и коррекцию отклонений в развитии;</a:t>
            </a:r>
          </a:p>
          <a:p>
            <a:pPr lvl="0"/>
            <a:r>
              <a:rPr lang="ru-RU" dirty="0"/>
              <a:t>коррекцию и развитие высших психических функций;</a:t>
            </a:r>
          </a:p>
          <a:p>
            <a:pPr lvl="0"/>
            <a:r>
              <a:rPr lang="ru-RU" dirty="0"/>
              <a:t>развитие </a:t>
            </a:r>
            <a:r>
              <a:rPr lang="ru-RU" dirty="0" err="1"/>
              <a:t>эмоционально­волевой</a:t>
            </a:r>
            <a:r>
              <a:rPr lang="ru-RU" dirty="0"/>
              <a:t> и личностной сферы ребенка и </a:t>
            </a:r>
            <a:r>
              <a:rPr lang="ru-RU" dirty="0" err="1"/>
              <a:t>психокоррекцию</a:t>
            </a:r>
            <a:r>
              <a:rPr lang="ru-RU" dirty="0"/>
              <a:t> его поведения;</a:t>
            </a:r>
          </a:p>
          <a:p>
            <a:pPr lvl="0"/>
            <a:r>
              <a:rPr lang="ru-RU" dirty="0"/>
              <a:t>социальную защиту ребенка в случае неблагоприятных условий жизни при психотравмирующих обстоятельствах.</a:t>
            </a:r>
          </a:p>
          <a:p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6914" y="5707530"/>
            <a:ext cx="1164437" cy="93886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38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/>
              <a:t>Консультативная работа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выработку совместных обоснованных рекомендаций по основным направлениям работы с обучающимся с ОВЗ, единых для всех участников образовательных отношений;</a:t>
            </a:r>
          </a:p>
          <a:p>
            <a:pPr lvl="0"/>
            <a:r>
              <a:rPr lang="ru-RU" dirty="0"/>
              <a:t>консультирование специалистами педагогов по выбору индивидуально ориентированных методов и приемов работы с обучающимся с ОВЗ;</a:t>
            </a:r>
          </a:p>
          <a:p>
            <a:pPr lvl="0"/>
            <a:r>
              <a:rPr lang="ru-RU" dirty="0"/>
              <a:t>консультативную помощь семье в вопросах выбора стратегии воспитания и приемов коррекционного обучения ребенка с ОВЗ.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6914" y="5707530"/>
            <a:ext cx="1164437" cy="93886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00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/>
              <a:t>Информационно-просветительская работа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/>
              <a:t>различные формы просветительской деятельности (лекции, беседы, информационные стенды, печатные материалы), направленные на разъяснение участникам образовательных отношений — обучающимся (как имеющим, так и не имеющим недостатки в развитии), их родителям (законным представителям), педагогическим работникам — вопросов, связанных с особенностями образовательного процесса и сопровождения детей с ОВЗ;</a:t>
            </a:r>
          </a:p>
          <a:p>
            <a:pPr lvl="0"/>
            <a:r>
              <a:rPr lang="ru-RU" dirty="0"/>
              <a:t>проведение тематических выступлений для педагогов и родителей по разъяснению </a:t>
            </a:r>
            <a:r>
              <a:rPr lang="ru-RU" dirty="0" smtClean="0"/>
              <a:t>индивидуально типологических </a:t>
            </a:r>
            <a:r>
              <a:rPr lang="ru-RU" dirty="0"/>
              <a:t>особенностей различных категорий детей с ОВЗ.</a:t>
            </a:r>
          </a:p>
          <a:p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6914" y="5707530"/>
            <a:ext cx="1164437" cy="93886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43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Реализация программы осуществляется в урочной и внеурочной деятельности на основе:  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36600" y="1955800"/>
            <a:ext cx="4055533" cy="13885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Взаимодействие специалистов 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096000" y="1955799"/>
            <a:ext cx="4055533" cy="13885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Социальное партнерство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4800" y="3572933"/>
            <a:ext cx="4648200" cy="719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комплексность </a:t>
            </a:r>
            <a:r>
              <a:rPr lang="ru-RU" sz="1400" dirty="0"/>
              <a:t>в определении и решении проблем ребенка, предоставлении ему квалифицированной помощи специалистов разного профиля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04800" y="4410338"/>
            <a:ext cx="4648200" cy="719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многоаспектный </a:t>
            </a:r>
            <a:r>
              <a:rPr lang="ru-RU" sz="1400" dirty="0"/>
              <a:t>анализ личностного и познавательного развития ребенка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04800" y="5247743"/>
            <a:ext cx="4648200" cy="9271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составление </a:t>
            </a:r>
            <a:r>
              <a:rPr lang="ru-RU" sz="1400" dirty="0"/>
              <a:t>комплексных индивидуальных программ общего развития и коррекции отдельных сторон </a:t>
            </a:r>
            <a:r>
              <a:rPr lang="ru-RU" sz="1400" dirty="0" err="1"/>
              <a:t>учебно­познавательной</a:t>
            </a:r>
            <a:r>
              <a:rPr lang="ru-RU" sz="1400" dirty="0"/>
              <a:t>, речевой, </a:t>
            </a:r>
            <a:r>
              <a:rPr lang="ru-RU" sz="1400" dirty="0" err="1"/>
              <a:t>эмоциональной­волевой</a:t>
            </a:r>
            <a:r>
              <a:rPr lang="ru-RU" sz="1400" dirty="0"/>
              <a:t> и личностной сфер ребенка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833533" y="3572933"/>
            <a:ext cx="4648200" cy="719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ea typeface="Calibri" panose="020F0502020204030204" pitchFamily="34" charset="0"/>
              </a:rPr>
              <a:t>сотрудничество с образовательными организациями и другими ведомствами по вопросам преемственности обучения, разви</a:t>
            </a:r>
            <a:r>
              <a:rPr lang="ru-RU" sz="1100" spc="10" dirty="0">
                <a:latin typeface="Times New Roman" panose="02020603050405020304" pitchFamily="18" charset="0"/>
                <a:ea typeface="Calibri" panose="020F0502020204030204" pitchFamily="34" charset="0"/>
              </a:rPr>
              <a:t>тия и адаптации, социализации, </a:t>
            </a:r>
            <a:r>
              <a:rPr lang="ru-RU" sz="1100" spc="1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здоровьесбережения</a:t>
            </a:r>
            <a:r>
              <a:rPr lang="ru-RU" sz="1100" spc="10" dirty="0">
                <a:latin typeface="Times New Roman" panose="02020603050405020304" pitchFamily="18" charset="0"/>
                <a:ea typeface="Calibri" panose="020F0502020204030204" pitchFamily="34" charset="0"/>
              </a:rPr>
              <a:t> детей </a:t>
            </a:r>
            <a:r>
              <a:rPr lang="ru-RU" sz="1100" dirty="0">
                <a:latin typeface="Times New Roman" panose="02020603050405020304" pitchFamily="18" charset="0"/>
                <a:ea typeface="Calibri" panose="020F0502020204030204" pitchFamily="34" charset="0"/>
              </a:rPr>
              <a:t>с ограниченными возможностями здоровья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833533" y="4410338"/>
            <a:ext cx="4648200" cy="719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сотрудничество </a:t>
            </a:r>
            <a:r>
              <a:rPr lang="ru-RU" sz="1200" dirty="0"/>
              <a:t>со средствами массовой информации, а также с негосударственными структурами, прежде всего с общественными объединениями инвалидов, организациями родителей детей с ОВЗ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833533" y="5247743"/>
            <a:ext cx="4648200" cy="9271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сотрудничество </a:t>
            </a:r>
            <a:r>
              <a:rPr lang="ru-RU" sz="1400" dirty="0"/>
              <a:t>с родительской общественностью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80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86679" y="2586682"/>
            <a:ext cx="6911546" cy="1021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dirty="0" smtClean="0"/>
              <a:t>ПМП консилиум 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05783" y="411892"/>
            <a:ext cx="6892441" cy="486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Письмо Министерства образования Российской Федерации от 27.03.2000 № 27/901-6 </a:t>
            </a:r>
            <a:r>
              <a:rPr lang="ru-RU" sz="1200" b="1" dirty="0" smtClean="0"/>
              <a:t>о</a:t>
            </a:r>
            <a:br>
              <a:rPr lang="ru-RU" sz="1200" b="1" dirty="0" smtClean="0"/>
            </a:br>
            <a:r>
              <a:rPr lang="ru-RU" sz="1200" b="1" dirty="0" smtClean="0"/>
              <a:t> </a:t>
            </a:r>
            <a:r>
              <a:rPr lang="ru-RU" sz="1200" b="1" dirty="0"/>
              <a:t>психолого-медико-педагогическом консилиуме (</a:t>
            </a:r>
            <a:r>
              <a:rPr lang="ru-RU" sz="1200" b="1" dirty="0" err="1"/>
              <a:t>ПМПк</a:t>
            </a:r>
            <a:r>
              <a:rPr lang="ru-RU" sz="1200" b="1" dirty="0"/>
              <a:t>) образовательного учреждения</a:t>
            </a:r>
          </a:p>
        </p:txBody>
      </p:sp>
      <p:grpSp>
        <p:nvGrpSpPr>
          <p:cNvPr id="37" name="Группа 36"/>
          <p:cNvGrpSpPr/>
          <p:nvPr/>
        </p:nvGrpSpPr>
        <p:grpSpPr>
          <a:xfrm>
            <a:off x="659027" y="1474573"/>
            <a:ext cx="11347620" cy="1285103"/>
            <a:chOff x="659027" y="1474573"/>
            <a:chExt cx="11347620" cy="1285103"/>
          </a:xfrm>
        </p:grpSpPr>
        <p:sp>
          <p:nvSpPr>
            <p:cNvPr id="7" name="Выноска 2 6"/>
            <p:cNvSpPr/>
            <p:nvPr/>
          </p:nvSpPr>
          <p:spPr>
            <a:xfrm>
              <a:off x="659027" y="1507525"/>
              <a:ext cx="1911178" cy="461318"/>
            </a:xfrm>
            <a:prstGeom prst="borderCallout2">
              <a:avLst>
                <a:gd name="adj1" fmla="val 77679"/>
                <a:gd name="adj2" fmla="val 99857"/>
                <a:gd name="adj3" fmla="val 127679"/>
                <a:gd name="adj4" fmla="val 109626"/>
                <a:gd name="adj5" fmla="val 232143"/>
                <a:gd name="adj6" fmla="val 10979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Устав ОУ </a:t>
              </a:r>
              <a:endParaRPr lang="ru-RU" dirty="0"/>
            </a:p>
          </p:txBody>
        </p:sp>
        <p:sp>
          <p:nvSpPr>
            <p:cNvPr id="8" name="Выноска 2 7"/>
            <p:cNvSpPr/>
            <p:nvPr/>
          </p:nvSpPr>
          <p:spPr>
            <a:xfrm>
              <a:off x="9481750" y="1474573"/>
              <a:ext cx="1911178" cy="527221"/>
            </a:xfrm>
            <a:prstGeom prst="borderCallout2">
              <a:avLst>
                <a:gd name="adj1" fmla="val 53573"/>
                <a:gd name="adj2" fmla="val -574"/>
                <a:gd name="adj3" fmla="val 113392"/>
                <a:gd name="adj4" fmla="val -10633"/>
                <a:gd name="adj5" fmla="val 212500"/>
                <a:gd name="adj6" fmla="val -108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Договор с родителями </a:t>
              </a:r>
              <a:endParaRPr lang="ru-RU" dirty="0"/>
            </a:p>
          </p:txBody>
        </p:sp>
        <p:sp>
          <p:nvSpPr>
            <p:cNvPr id="9" name="Выноска 2 8"/>
            <p:cNvSpPr/>
            <p:nvPr/>
          </p:nvSpPr>
          <p:spPr>
            <a:xfrm>
              <a:off x="10095469" y="2222846"/>
              <a:ext cx="1911178" cy="536830"/>
            </a:xfrm>
            <a:prstGeom prst="borderCallout2">
              <a:avLst>
                <a:gd name="adj1" fmla="val 50894"/>
                <a:gd name="adj2" fmla="val -574"/>
                <a:gd name="adj3" fmla="val 113392"/>
                <a:gd name="adj4" fmla="val -10633"/>
                <a:gd name="adj5" fmla="val 194643"/>
                <a:gd name="adj6" fmla="val -3244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Договор с ПМПК</a:t>
              </a:r>
              <a:endParaRPr lang="ru-RU" dirty="0"/>
            </a:p>
          </p:txBody>
        </p:sp>
      </p:grpSp>
      <p:sp>
        <p:nvSpPr>
          <p:cNvPr id="10" name="Выноска 2 9"/>
          <p:cNvSpPr/>
          <p:nvPr/>
        </p:nvSpPr>
        <p:spPr>
          <a:xfrm>
            <a:off x="162698" y="2222846"/>
            <a:ext cx="1911178" cy="461318"/>
          </a:xfrm>
          <a:prstGeom prst="borderCallout2">
            <a:avLst>
              <a:gd name="adj1" fmla="val 63394"/>
              <a:gd name="adj2" fmla="val 99426"/>
              <a:gd name="adj3" fmla="val 150892"/>
              <a:gd name="adj4" fmla="val 108764"/>
              <a:gd name="adj5" fmla="val 239286"/>
              <a:gd name="adj6" fmla="val 1270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Положение о </a:t>
            </a:r>
            <a:r>
              <a:rPr lang="ru-RU" dirty="0" err="1" smtClean="0"/>
              <a:t>ПМПк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79092" y="1359243"/>
            <a:ext cx="2619632" cy="313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Приказ по ОУ </a:t>
            </a:r>
            <a:endParaRPr lang="ru-RU" dirty="0"/>
          </a:p>
        </p:txBody>
      </p:sp>
      <p:cxnSp>
        <p:nvCxnSpPr>
          <p:cNvPr id="13" name="Прямая со стрелкой 12"/>
          <p:cNvCxnSpPr>
            <a:endCxn id="5" idx="0"/>
          </p:cNvCxnSpPr>
          <p:nvPr/>
        </p:nvCxnSpPr>
        <p:spPr>
          <a:xfrm>
            <a:off x="4716161" y="1664043"/>
            <a:ext cx="1326291" cy="922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5" idx="0"/>
          </p:cNvCxnSpPr>
          <p:nvPr/>
        </p:nvCxnSpPr>
        <p:spPr>
          <a:xfrm flipH="1">
            <a:off x="6042452" y="1668162"/>
            <a:ext cx="1256272" cy="918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2594917" y="2599977"/>
            <a:ext cx="1869991" cy="2471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Зам. </a:t>
            </a:r>
            <a:r>
              <a:rPr lang="ru-RU" dirty="0" err="1" smtClean="0">
                <a:solidFill>
                  <a:srgbClr val="FF0000"/>
                </a:solidFill>
              </a:rPr>
              <a:t>дир</a:t>
            </a:r>
            <a:r>
              <a:rPr lang="ru-RU" dirty="0" smtClean="0">
                <a:solidFill>
                  <a:srgbClr val="FF0000"/>
                </a:solidFill>
              </a:rPr>
              <a:t>. по УВР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28233" y="2585756"/>
            <a:ext cx="1869991" cy="2471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учитель</a:t>
            </a:r>
            <a:r>
              <a:rPr lang="ru-RU" dirty="0"/>
              <a:t>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582354" y="3361038"/>
            <a:ext cx="1869991" cy="2471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Медицинский работник 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605784" y="3363696"/>
            <a:ext cx="1869991" cy="2471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</a:rPr>
              <a:t>учитель-дефектолог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94069" y="3333238"/>
            <a:ext cx="1869991" cy="2471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учитель-логопед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744096" y="3042681"/>
            <a:ext cx="1869991" cy="2471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учителя  СКК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363728" y="3031358"/>
            <a:ext cx="1869991" cy="2471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педагог-психолог</a:t>
            </a:r>
            <a:endParaRPr lang="ru-RU" dirty="0">
              <a:solidFill>
                <a:srgbClr val="FF0000"/>
              </a:solidFill>
            </a:endParaRPr>
          </a:p>
        </p:txBody>
      </p:sp>
      <p:grpSp>
        <p:nvGrpSpPr>
          <p:cNvPr id="39" name="Группа 38"/>
          <p:cNvGrpSpPr/>
          <p:nvPr/>
        </p:nvGrpSpPr>
        <p:grpSpPr>
          <a:xfrm>
            <a:off x="4679093" y="1817128"/>
            <a:ext cx="2619632" cy="669161"/>
            <a:chOff x="4679093" y="1817128"/>
            <a:chExt cx="2619632" cy="669161"/>
          </a:xfrm>
        </p:grpSpPr>
        <p:sp>
          <p:nvSpPr>
            <p:cNvPr id="4" name="TextBox 3"/>
            <p:cNvSpPr txBox="1"/>
            <p:nvPr/>
          </p:nvSpPr>
          <p:spPr>
            <a:xfrm>
              <a:off x="5221311" y="1817128"/>
              <a:ext cx="15104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Директор ОУ </a:t>
              </a:r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679093" y="2116957"/>
              <a:ext cx="2619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Общее руководство </a:t>
              </a:r>
              <a:endParaRPr lang="ru-RU" dirty="0"/>
            </a:p>
          </p:txBody>
        </p:sp>
      </p:grpSp>
      <p:sp>
        <p:nvSpPr>
          <p:cNvPr id="25" name="Равнобедренный треугольник 24"/>
          <p:cNvSpPr/>
          <p:nvPr/>
        </p:nvSpPr>
        <p:spPr>
          <a:xfrm rot="10800000">
            <a:off x="4562732" y="3743684"/>
            <a:ext cx="3113903" cy="73366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388890" y="4300509"/>
            <a:ext cx="11913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Обеспечение </a:t>
            </a:r>
            <a:r>
              <a:rPr lang="ru-RU" sz="1200" dirty="0" err="1" smtClean="0"/>
              <a:t>диагностико</a:t>
            </a:r>
            <a:r>
              <a:rPr lang="ru-RU" sz="1200" dirty="0" smtClean="0"/>
              <a:t>-коррекционного психолого-медико-педагогического сопровождения обучающихся, исходя из реальных возможностей образовательного учреждения и в соответствии со специальными образовательными потребностями, возрастными и индивидуальными особенностями, состоянием соматического и нервно-психического здоровья обучающихся.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85713" y="3831016"/>
            <a:ext cx="66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Цель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302103"/>
              </p:ext>
            </p:extLst>
          </p:nvPr>
        </p:nvGraphicFramePr>
        <p:xfrm>
          <a:off x="356133" y="5358034"/>
          <a:ext cx="11650515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0103"/>
                <a:gridCol w="2330103"/>
                <a:gridCol w="2330103"/>
                <a:gridCol w="2330103"/>
                <a:gridCol w="233010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выявление и ранняя диагностика отклонений в развитии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профилактика физических, интеллектуальных и эмоционально-личностных перегрузок и срывов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выявление резервных возможностей развития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определение характера, продолжительности сопровождения 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подготовка и ведение документации, отражающей актуальное развитие ребенка, динамику его состояния 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Стрелка вниз 31"/>
          <p:cNvSpPr/>
          <p:nvPr/>
        </p:nvSpPr>
        <p:spPr>
          <a:xfrm>
            <a:off x="1405806" y="4889359"/>
            <a:ext cx="452388" cy="4235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3517902" y="4889359"/>
            <a:ext cx="452388" cy="4235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низ 33"/>
          <p:cNvSpPr/>
          <p:nvPr/>
        </p:nvSpPr>
        <p:spPr>
          <a:xfrm>
            <a:off x="5893489" y="4946840"/>
            <a:ext cx="452388" cy="4235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>
            <a:off x="8320560" y="4889359"/>
            <a:ext cx="452388" cy="4235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низ 35"/>
          <p:cNvSpPr/>
          <p:nvPr/>
        </p:nvSpPr>
        <p:spPr>
          <a:xfrm>
            <a:off x="10824864" y="4889359"/>
            <a:ext cx="452388" cy="4235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3249955" y="2744649"/>
            <a:ext cx="6227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Исходя из особенностей образовательной организации </a:t>
            </a: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5076356" y="6011222"/>
            <a:ext cx="22637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Задачи</a:t>
            </a:r>
            <a:endParaRPr lang="ru-RU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78925" y="955327"/>
            <a:ext cx="10733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Нормативна правовая база и целевые установки работы психолого-медико-педагогического консилиума 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38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/>
      <p:bldP spid="32" grpId="0" animBg="1"/>
      <p:bldP spid="33" grpId="0" animBg="1"/>
      <p:bldP spid="34" grpId="0" animBg="1"/>
      <p:bldP spid="35" grpId="0" animBg="1"/>
      <p:bldP spid="36" grpId="0" animBg="1"/>
      <p:bldP spid="38" grpId="0"/>
      <p:bldP spid="40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54443" y="1565186"/>
            <a:ext cx="1491048" cy="733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Специалисты ОУ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19584" y="811417"/>
            <a:ext cx="1491048" cy="733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Специалисты ОУ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87051" y="1190363"/>
            <a:ext cx="1491048" cy="733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Специалисты ОУ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584726" y="1565186"/>
            <a:ext cx="1491048" cy="733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Специалисты ОУ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52118" y="1190363"/>
            <a:ext cx="149104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Специалисты ОУ</a:t>
            </a:r>
            <a:endParaRPr lang="ru-RU" dirty="0"/>
          </a:p>
        </p:txBody>
      </p:sp>
      <p:grpSp>
        <p:nvGrpSpPr>
          <p:cNvPr id="69" name="Группа 68"/>
          <p:cNvGrpSpPr/>
          <p:nvPr/>
        </p:nvGrpSpPr>
        <p:grpSpPr>
          <a:xfrm>
            <a:off x="2215978" y="2520778"/>
            <a:ext cx="7430531" cy="2088296"/>
            <a:chOff x="2215978" y="2520778"/>
            <a:chExt cx="7430531" cy="2088296"/>
          </a:xfrm>
        </p:grpSpPr>
        <p:sp>
          <p:nvSpPr>
            <p:cNvPr id="9" name="Прямоугольник с двумя усеченными соседними углами 8"/>
            <p:cNvSpPr/>
            <p:nvPr/>
          </p:nvSpPr>
          <p:spPr>
            <a:xfrm>
              <a:off x="2215978" y="2520778"/>
              <a:ext cx="7430531" cy="741406"/>
            </a:xfrm>
            <a:prstGeom prst="snip2SameRect">
              <a:avLst>
                <a:gd name="adj1" fmla="val 5000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ru-RU" dirty="0" smtClean="0"/>
                <a:t>Родитель (законный представитель).</a:t>
              </a:r>
              <a:endParaRPr lang="ru-RU" dirty="0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179805" y="3842955"/>
              <a:ext cx="5502875" cy="7661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Обучающийся </a:t>
              </a:r>
              <a:endParaRPr lang="ru-RU" dirty="0"/>
            </a:p>
          </p:txBody>
        </p:sp>
      </p:grpSp>
      <p:cxnSp>
        <p:nvCxnSpPr>
          <p:cNvPr id="12" name="Скругленная соединительная линия 11"/>
          <p:cNvCxnSpPr>
            <a:stCxn id="4" idx="2"/>
            <a:endCxn id="10" idx="1"/>
          </p:cNvCxnSpPr>
          <p:nvPr/>
        </p:nvCxnSpPr>
        <p:spPr>
          <a:xfrm rot="16200000" flipH="1">
            <a:off x="2064426" y="2033894"/>
            <a:ext cx="1656797" cy="2185715"/>
          </a:xfrm>
          <a:prstGeom prst="curvedConnector3">
            <a:avLst/>
          </a:prstGeom>
          <a:ln>
            <a:prstDash val="lgDashDot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Скругленная соединительная линия 19"/>
          <p:cNvCxnSpPr>
            <a:stCxn id="7" idx="2"/>
            <a:endCxn id="10" idx="7"/>
          </p:cNvCxnSpPr>
          <p:nvPr/>
        </p:nvCxnSpPr>
        <p:spPr>
          <a:xfrm rot="5400000">
            <a:off x="8275129" y="1900029"/>
            <a:ext cx="1656797" cy="2453447"/>
          </a:xfrm>
          <a:prstGeom prst="curvedConnector3">
            <a:avLst/>
          </a:prstGeom>
          <a:ln>
            <a:prstDash val="lgDashDot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Скругленная соединительная линия 21"/>
          <p:cNvCxnSpPr/>
          <p:nvPr/>
        </p:nvCxnSpPr>
        <p:spPr>
          <a:xfrm rot="16200000" flipH="1">
            <a:off x="3232270" y="2329513"/>
            <a:ext cx="2042994" cy="971352"/>
          </a:xfrm>
          <a:prstGeom prst="curvedConnector3">
            <a:avLst/>
          </a:prstGeom>
          <a:ln>
            <a:prstDash val="lgDashDot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Скругленная соединительная линия 23"/>
          <p:cNvCxnSpPr>
            <a:stCxn id="6" idx="2"/>
          </p:cNvCxnSpPr>
          <p:nvPr/>
        </p:nvCxnSpPr>
        <p:spPr>
          <a:xfrm rot="5400000">
            <a:off x="6721360" y="2231740"/>
            <a:ext cx="1919424" cy="1303007"/>
          </a:xfrm>
          <a:prstGeom prst="curvedConnector3">
            <a:avLst/>
          </a:prstGeom>
          <a:ln>
            <a:prstDash val="lgDashDot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Скругленная соединительная линия 26"/>
          <p:cNvCxnSpPr>
            <a:stCxn id="5" idx="2"/>
            <a:endCxn id="10" idx="0"/>
          </p:cNvCxnSpPr>
          <p:nvPr/>
        </p:nvCxnSpPr>
        <p:spPr>
          <a:xfrm rot="5400000">
            <a:off x="4848991" y="2626838"/>
            <a:ext cx="2298370" cy="133865"/>
          </a:xfrm>
          <a:prstGeom prst="curvedConnector3">
            <a:avLst/>
          </a:prstGeom>
          <a:ln>
            <a:prstDash val="lgDash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70" name="Группа 69"/>
          <p:cNvGrpSpPr/>
          <p:nvPr/>
        </p:nvGrpSpPr>
        <p:grpSpPr>
          <a:xfrm>
            <a:off x="1103869" y="4226014"/>
            <a:ext cx="2075937" cy="1061609"/>
            <a:chOff x="1103869" y="4226014"/>
            <a:chExt cx="2075937" cy="1061609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1103869" y="4863378"/>
              <a:ext cx="1392193" cy="4242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Заключение </a:t>
              </a:r>
              <a:endParaRPr lang="ru-RU" dirty="0"/>
            </a:p>
          </p:txBody>
        </p:sp>
        <p:cxnSp>
          <p:nvCxnSpPr>
            <p:cNvPr id="35" name="Соединительная линия уступом 34"/>
            <p:cNvCxnSpPr>
              <a:stCxn id="10" idx="2"/>
              <a:endCxn id="28" idx="0"/>
            </p:cNvCxnSpPr>
            <p:nvPr/>
          </p:nvCxnSpPr>
          <p:spPr>
            <a:xfrm rot="10800000" flipV="1">
              <a:off x="1799967" y="4226014"/>
              <a:ext cx="1379839" cy="637363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2" name="Группа 71"/>
          <p:cNvGrpSpPr/>
          <p:nvPr/>
        </p:nvGrpSpPr>
        <p:grpSpPr>
          <a:xfrm>
            <a:off x="5369011" y="4609073"/>
            <a:ext cx="1392193" cy="678551"/>
            <a:chOff x="5369011" y="4609073"/>
            <a:chExt cx="1392193" cy="678551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5369011" y="4863379"/>
              <a:ext cx="1392193" cy="4242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Заключение </a:t>
              </a:r>
              <a:endParaRPr lang="ru-RU" dirty="0"/>
            </a:p>
          </p:txBody>
        </p:sp>
        <p:cxnSp>
          <p:nvCxnSpPr>
            <p:cNvPr id="39" name="Соединительная линия уступом 38"/>
            <p:cNvCxnSpPr>
              <a:stCxn id="10" idx="4"/>
              <a:endCxn id="30" idx="0"/>
            </p:cNvCxnSpPr>
            <p:nvPr/>
          </p:nvCxnSpPr>
          <p:spPr>
            <a:xfrm rot="16200000" flipH="1">
              <a:off x="5871023" y="4669293"/>
              <a:ext cx="254305" cy="133865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1" name="Группа 70"/>
          <p:cNvGrpSpPr/>
          <p:nvPr/>
        </p:nvGrpSpPr>
        <p:grpSpPr>
          <a:xfrm>
            <a:off x="3101544" y="4496879"/>
            <a:ext cx="1392193" cy="790744"/>
            <a:chOff x="3101544" y="4496879"/>
            <a:chExt cx="1392193" cy="790744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3101544" y="4863378"/>
              <a:ext cx="1392193" cy="4242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Заключение </a:t>
              </a:r>
              <a:endParaRPr lang="ru-RU" dirty="0"/>
            </a:p>
          </p:txBody>
        </p:sp>
        <p:cxnSp>
          <p:nvCxnSpPr>
            <p:cNvPr id="41" name="Соединительная линия уступом 40"/>
            <p:cNvCxnSpPr>
              <a:stCxn id="10" idx="3"/>
              <a:endCxn id="29" idx="0"/>
            </p:cNvCxnSpPr>
            <p:nvPr/>
          </p:nvCxnSpPr>
          <p:spPr>
            <a:xfrm rot="5400000">
              <a:off x="3708412" y="4586108"/>
              <a:ext cx="366500" cy="18804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3" name="Группа 72"/>
          <p:cNvGrpSpPr/>
          <p:nvPr/>
        </p:nvGrpSpPr>
        <p:grpSpPr>
          <a:xfrm>
            <a:off x="7636478" y="4496877"/>
            <a:ext cx="1392193" cy="790749"/>
            <a:chOff x="7636478" y="4496877"/>
            <a:chExt cx="1392193" cy="79074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7636478" y="4863381"/>
              <a:ext cx="1392193" cy="4242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Заключение </a:t>
              </a:r>
              <a:endParaRPr lang="ru-RU" dirty="0"/>
            </a:p>
          </p:txBody>
        </p:sp>
        <p:cxnSp>
          <p:nvCxnSpPr>
            <p:cNvPr id="44" name="Соединительная линия уступом 43"/>
            <p:cNvCxnSpPr>
              <a:stCxn id="10" idx="5"/>
              <a:endCxn id="31" idx="0"/>
            </p:cNvCxnSpPr>
            <p:nvPr/>
          </p:nvCxnSpPr>
          <p:spPr>
            <a:xfrm rot="16200000" flipH="1">
              <a:off x="7921438" y="4452243"/>
              <a:ext cx="366503" cy="455772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4" name="Группа 73"/>
          <p:cNvGrpSpPr/>
          <p:nvPr/>
        </p:nvGrpSpPr>
        <p:grpSpPr>
          <a:xfrm>
            <a:off x="8682680" y="4226015"/>
            <a:ext cx="2343666" cy="1061610"/>
            <a:chOff x="8682680" y="4226015"/>
            <a:chExt cx="2343666" cy="1061610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9634153" y="4863380"/>
              <a:ext cx="1392193" cy="4242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Заключение </a:t>
              </a:r>
              <a:endParaRPr lang="ru-RU" dirty="0"/>
            </a:p>
          </p:txBody>
        </p:sp>
        <p:cxnSp>
          <p:nvCxnSpPr>
            <p:cNvPr id="51" name="Соединительная линия уступом 50"/>
            <p:cNvCxnSpPr>
              <a:stCxn id="10" idx="6"/>
              <a:endCxn id="32" idx="0"/>
            </p:cNvCxnSpPr>
            <p:nvPr/>
          </p:nvCxnSpPr>
          <p:spPr>
            <a:xfrm>
              <a:off x="8682680" y="4226015"/>
              <a:ext cx="1647570" cy="63736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5" name="Группа 74"/>
          <p:cNvGrpSpPr/>
          <p:nvPr/>
        </p:nvGrpSpPr>
        <p:grpSpPr>
          <a:xfrm>
            <a:off x="1098043" y="5086867"/>
            <a:ext cx="9928303" cy="963829"/>
            <a:chOff x="1098043" y="5086867"/>
            <a:chExt cx="10021331" cy="963829"/>
          </a:xfrm>
        </p:grpSpPr>
        <p:sp>
          <p:nvSpPr>
            <p:cNvPr id="52" name="Правая фигурная скобка 51"/>
            <p:cNvSpPr/>
            <p:nvPr/>
          </p:nvSpPr>
          <p:spPr>
            <a:xfrm rot="5400000">
              <a:off x="5820385" y="364525"/>
              <a:ext cx="576648" cy="10021331"/>
            </a:xfrm>
            <a:prstGeom prst="rightBrace">
              <a:avLst>
                <a:gd name="adj1" fmla="val 8333"/>
                <a:gd name="adj2" fmla="val 49303"/>
              </a:avLst>
            </a:prstGeom>
            <a:ln w="5715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4493737" y="5682056"/>
              <a:ext cx="3229947" cy="3686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Заключение </a:t>
              </a:r>
              <a:r>
                <a:rPr lang="ru-RU" dirty="0" err="1" smtClean="0"/>
                <a:t>ПМПк</a:t>
              </a:r>
              <a:endParaRPr lang="ru-RU" dirty="0"/>
            </a:p>
          </p:txBody>
        </p:sp>
      </p:grpSp>
      <p:cxnSp>
        <p:nvCxnSpPr>
          <p:cNvPr id="64" name="Соединительная линия уступом 63"/>
          <p:cNvCxnSpPr>
            <a:stCxn id="53" idx="3"/>
            <a:endCxn id="9" idx="0"/>
          </p:cNvCxnSpPr>
          <p:nvPr/>
        </p:nvCxnSpPr>
        <p:spPr>
          <a:xfrm flipV="1">
            <a:off x="7662178" y="2891481"/>
            <a:ext cx="1984331" cy="2974895"/>
          </a:xfrm>
          <a:prstGeom prst="bentConnector3">
            <a:avLst>
              <a:gd name="adj1" fmla="val 194134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76" name="Группа 75"/>
          <p:cNvGrpSpPr/>
          <p:nvPr/>
        </p:nvGrpSpPr>
        <p:grpSpPr>
          <a:xfrm>
            <a:off x="328109" y="2891480"/>
            <a:ext cx="2456259" cy="3722467"/>
            <a:chOff x="328109" y="2891480"/>
            <a:chExt cx="2456259" cy="3722467"/>
          </a:xfrm>
        </p:grpSpPr>
        <p:cxnSp>
          <p:nvCxnSpPr>
            <p:cNvPr id="67" name="Соединительная линия уступом 66"/>
            <p:cNvCxnSpPr>
              <a:stCxn id="9" idx="2"/>
            </p:cNvCxnSpPr>
            <p:nvPr/>
          </p:nvCxnSpPr>
          <p:spPr>
            <a:xfrm rot="10800000" flipV="1">
              <a:off x="774358" y="2891480"/>
              <a:ext cx="1441621" cy="2891481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Прямоугольник 67"/>
            <p:cNvSpPr/>
            <p:nvPr/>
          </p:nvSpPr>
          <p:spPr>
            <a:xfrm>
              <a:off x="328109" y="5782961"/>
              <a:ext cx="2456259" cy="8309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ПМПК</a:t>
              </a:r>
              <a:endParaRPr lang="ru-RU" dirty="0"/>
            </a:p>
          </p:txBody>
        </p:sp>
      </p:grpSp>
      <p:sp>
        <p:nvSpPr>
          <p:cNvPr id="37" name="Прямоугольник 36"/>
          <p:cNvSpPr/>
          <p:nvPr/>
        </p:nvSpPr>
        <p:spPr>
          <a:xfrm>
            <a:off x="1799965" y="1793692"/>
            <a:ext cx="8208912" cy="28623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600" dirty="0" smtClean="0"/>
              <a:t>	</a:t>
            </a:r>
            <a:r>
              <a:rPr lang="ru-RU" sz="3600" dirty="0" smtClean="0">
                <a:solidFill>
                  <a:schemeClr val="bg1"/>
                </a:solidFill>
              </a:rPr>
              <a:t>Обследование ребенка осуществляется с письменного согласия родителей (законных представителей) на проведение диагностической и коррекционной работы с ребенком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89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верх 4"/>
          <p:cNvSpPr/>
          <p:nvPr/>
        </p:nvSpPr>
        <p:spPr>
          <a:xfrm>
            <a:off x="4600832" y="2463114"/>
            <a:ext cx="3204519" cy="5931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Функции 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176584" y="2965622"/>
            <a:ext cx="4053017" cy="691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ПМП консилиум </a:t>
            </a:r>
            <a:endParaRPr lang="ru-RU" dirty="0"/>
          </a:p>
        </p:txBody>
      </p:sp>
      <p:sp>
        <p:nvSpPr>
          <p:cNvPr id="13" name="Выноска 2 (с границей) 12"/>
          <p:cNvSpPr/>
          <p:nvPr/>
        </p:nvSpPr>
        <p:spPr>
          <a:xfrm>
            <a:off x="8056606" y="2025822"/>
            <a:ext cx="3794082" cy="254351"/>
          </a:xfrm>
          <a:prstGeom prst="accentCallout2">
            <a:avLst>
              <a:gd name="adj1" fmla="val 28434"/>
              <a:gd name="adj2" fmla="val 135"/>
              <a:gd name="adj3" fmla="val 18750"/>
              <a:gd name="adj4" fmla="val -16667"/>
              <a:gd name="adj5" fmla="val 160618"/>
              <a:gd name="adj6" fmla="val -28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bg1"/>
                </a:solidFill>
                <a:latin typeface="Times New Roman" pitchFamily="18" charset="0"/>
              </a:rPr>
              <a:t>распознавание характера отношений</a:t>
            </a:r>
            <a:r>
              <a:rPr lang="ru-RU" sz="1100" dirty="0" smtClean="0"/>
              <a:t> в учении и поведении</a:t>
            </a:r>
            <a:endParaRPr lang="ru-RU" sz="1200" dirty="0"/>
          </a:p>
        </p:txBody>
      </p:sp>
      <p:sp>
        <p:nvSpPr>
          <p:cNvPr id="14" name="Выноска 2 (с границей) 13"/>
          <p:cNvSpPr/>
          <p:nvPr/>
        </p:nvSpPr>
        <p:spPr>
          <a:xfrm>
            <a:off x="8056606" y="2516894"/>
            <a:ext cx="3791293" cy="201592"/>
          </a:xfrm>
          <a:prstGeom prst="accentCallout2">
            <a:avLst>
              <a:gd name="adj1" fmla="val 14664"/>
              <a:gd name="adj2" fmla="val 141"/>
              <a:gd name="adj3" fmla="val 18750"/>
              <a:gd name="adj4" fmla="val -16667"/>
              <a:gd name="adj5" fmla="val -43504"/>
              <a:gd name="adj6" fmla="val -288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Times New Roman" pitchFamily="18" charset="0"/>
              </a:rPr>
              <a:t>определение потенциальных возможностей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6" name="Выноска 2 (с границей) 15"/>
          <p:cNvSpPr/>
          <p:nvPr/>
        </p:nvSpPr>
        <p:spPr>
          <a:xfrm>
            <a:off x="1260387" y="2319534"/>
            <a:ext cx="2916195" cy="254454"/>
          </a:xfrm>
          <a:prstGeom prst="accentCallout2">
            <a:avLst>
              <a:gd name="adj1" fmla="val 38175"/>
              <a:gd name="adj2" fmla="val 100142"/>
              <a:gd name="adj3" fmla="val -52475"/>
              <a:gd name="adj4" fmla="val 116101"/>
              <a:gd name="adj5" fmla="val 41276"/>
              <a:gd name="adj6" fmla="val 135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изучение социальной ситуации развития</a:t>
            </a:r>
            <a:endParaRPr lang="ru-RU" sz="1200" dirty="0"/>
          </a:p>
        </p:txBody>
      </p:sp>
      <p:grpSp>
        <p:nvGrpSpPr>
          <p:cNvPr id="84" name="Группа 83"/>
          <p:cNvGrpSpPr/>
          <p:nvPr/>
        </p:nvGrpSpPr>
        <p:grpSpPr>
          <a:xfrm>
            <a:off x="4633355" y="1132428"/>
            <a:ext cx="3043279" cy="1377251"/>
            <a:chOff x="4633355" y="1132428"/>
            <a:chExt cx="3043279" cy="1377251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4706894" y="1633349"/>
              <a:ext cx="2969740" cy="369332"/>
              <a:chOff x="4664504" y="2122849"/>
              <a:chExt cx="2969740" cy="36933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4664504" y="2122849"/>
                <a:ext cx="29697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 smtClean="0"/>
                  <a:t>Воспитательная </a:t>
                </a:r>
                <a:endParaRPr lang="ru-RU" dirty="0"/>
              </a:p>
            </p:txBody>
          </p:sp>
          <p:cxnSp>
            <p:nvCxnSpPr>
              <p:cNvPr id="7" name="Прямая соединительная линия 6"/>
              <p:cNvCxnSpPr/>
              <p:nvPr/>
            </p:nvCxnSpPr>
            <p:spPr>
              <a:xfrm>
                <a:off x="5219700" y="2432052"/>
                <a:ext cx="1797050" cy="3173"/>
              </a:xfrm>
              <a:prstGeom prst="line">
                <a:avLst/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</p:grpSp>
        <p:sp>
          <p:nvSpPr>
            <p:cNvPr id="17" name="Двойная стрелка вверх/вниз 16"/>
            <p:cNvSpPr/>
            <p:nvPr/>
          </p:nvSpPr>
          <p:spPr>
            <a:xfrm>
              <a:off x="6113719" y="1985104"/>
              <a:ext cx="178744" cy="252860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4633355" y="2140347"/>
              <a:ext cx="2969740" cy="369332"/>
              <a:chOff x="4480955" y="1987947"/>
              <a:chExt cx="2969740" cy="369332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4480955" y="1987947"/>
                <a:ext cx="29697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 smtClean="0"/>
                  <a:t>Диагностическая </a:t>
                </a:r>
                <a:endParaRPr lang="ru-RU" dirty="0"/>
              </a:p>
            </p:txBody>
          </p: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5067300" y="2271371"/>
                <a:ext cx="1797050" cy="3173"/>
              </a:xfrm>
              <a:prstGeom prst="line">
                <a:avLst/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</p:grpSp>
        <p:grpSp>
          <p:nvGrpSpPr>
            <p:cNvPr id="22" name="Группа 21"/>
            <p:cNvGrpSpPr/>
            <p:nvPr/>
          </p:nvGrpSpPr>
          <p:grpSpPr>
            <a:xfrm>
              <a:off x="4706894" y="1132428"/>
              <a:ext cx="2969740" cy="369332"/>
              <a:chOff x="4664504" y="2122849"/>
              <a:chExt cx="2969740" cy="369332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4664504" y="2122849"/>
                <a:ext cx="29697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 smtClean="0"/>
                  <a:t>Реабилитационная </a:t>
                </a:r>
                <a:endParaRPr lang="ru-RU" dirty="0"/>
              </a:p>
            </p:txBody>
          </p:sp>
          <p:cxnSp>
            <p:nvCxnSpPr>
              <p:cNvPr id="24" name="Прямая соединительная линия 23"/>
              <p:cNvCxnSpPr/>
              <p:nvPr/>
            </p:nvCxnSpPr>
            <p:spPr>
              <a:xfrm>
                <a:off x="5208373" y="2440682"/>
                <a:ext cx="1797050" cy="3173"/>
              </a:xfrm>
              <a:prstGeom prst="line">
                <a:avLst/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</p:grpSp>
        <p:sp>
          <p:nvSpPr>
            <p:cNvPr id="25" name="Двойная стрелка вверх/вниз 24"/>
            <p:cNvSpPr/>
            <p:nvPr/>
          </p:nvSpPr>
          <p:spPr>
            <a:xfrm>
              <a:off x="6113719" y="1487449"/>
              <a:ext cx="178744" cy="252860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Выноска 2 (с границей) 25"/>
          <p:cNvSpPr/>
          <p:nvPr/>
        </p:nvSpPr>
        <p:spPr>
          <a:xfrm>
            <a:off x="8056606" y="1469921"/>
            <a:ext cx="3657599" cy="338840"/>
          </a:xfrm>
          <a:prstGeom prst="accentCallout2">
            <a:avLst>
              <a:gd name="adj1" fmla="val 18751"/>
              <a:gd name="adj2" fmla="val 0"/>
              <a:gd name="adj3" fmla="val 26044"/>
              <a:gd name="adj4" fmla="val -10361"/>
              <a:gd name="adj5" fmla="val 138730"/>
              <a:gd name="adj6" fmla="val -27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</a:rPr>
              <a:t>разработка воспитательных мер,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</a:rPr>
              <a:t>рекомендуемых учителям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7" name="Выноска 2 (с границей) 26"/>
          <p:cNvSpPr/>
          <p:nvPr/>
        </p:nvSpPr>
        <p:spPr>
          <a:xfrm>
            <a:off x="518981" y="1560020"/>
            <a:ext cx="3657599" cy="338840"/>
          </a:xfrm>
          <a:prstGeom prst="accentCallout2">
            <a:avLst>
              <a:gd name="adj1" fmla="val 55219"/>
              <a:gd name="adj2" fmla="val 100000"/>
              <a:gd name="adj3" fmla="val 33338"/>
              <a:gd name="adj4" fmla="val 115089"/>
              <a:gd name="adj5" fmla="val 111987"/>
              <a:gd name="adj6" fmla="val 1299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</a:rPr>
              <a:t>разработка воспитательных мер,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</a:rPr>
              <a:t>рекомендуемых родителям (законным представителям)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8" name="Выноска 2 (с границей) 27"/>
          <p:cNvSpPr/>
          <p:nvPr/>
        </p:nvSpPr>
        <p:spPr>
          <a:xfrm>
            <a:off x="518982" y="1059540"/>
            <a:ext cx="3657599" cy="338840"/>
          </a:xfrm>
          <a:prstGeom prst="accentCallout2">
            <a:avLst>
              <a:gd name="adj1" fmla="val 55219"/>
              <a:gd name="adj2" fmla="val 100000"/>
              <a:gd name="adj3" fmla="val 33338"/>
              <a:gd name="adj4" fmla="val 115089"/>
              <a:gd name="adj5" fmla="val 116850"/>
              <a:gd name="adj6" fmla="val 1296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защита интересов ребенка, попавшего в неблагоприятные семейные условия </a:t>
            </a:r>
            <a:endParaRPr lang="ru-RU" sz="1200" dirty="0"/>
          </a:p>
        </p:txBody>
      </p:sp>
      <p:sp>
        <p:nvSpPr>
          <p:cNvPr id="29" name="Выноска 2 (с границей) 28"/>
          <p:cNvSpPr/>
          <p:nvPr/>
        </p:nvSpPr>
        <p:spPr>
          <a:xfrm>
            <a:off x="8056605" y="858853"/>
            <a:ext cx="3657599" cy="338840"/>
          </a:xfrm>
          <a:prstGeom prst="accentCallout2">
            <a:avLst>
              <a:gd name="adj1" fmla="val 18751"/>
              <a:gd name="adj2" fmla="val 0"/>
              <a:gd name="adj3" fmla="val 26044"/>
              <a:gd name="adj4" fmla="val -10361"/>
              <a:gd name="adj5" fmla="val 177629"/>
              <a:gd name="adj6" fmla="val -277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защита интересов ребенка, попавшего в неблагоприятные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</a:rPr>
              <a:t>учебно-воспитательные</a:t>
            </a:r>
            <a:r>
              <a:rPr lang="ru-RU" sz="1200" dirty="0" smtClean="0">
                <a:solidFill>
                  <a:schemeClr val="bg1"/>
                </a:solidFill>
              </a:rPr>
              <a:t> условия 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04711" y="3349034"/>
            <a:ext cx="3690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Создается с целью сопровождения 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3632886" y="3691615"/>
            <a:ext cx="5528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Заседания </a:t>
            </a:r>
            <a:r>
              <a:rPr lang="ru-RU" dirty="0" err="1" smtClean="0"/>
              <a:t>ПМПк</a:t>
            </a:r>
            <a:r>
              <a:rPr lang="ru-RU" dirty="0" smtClean="0"/>
              <a:t> проводятся не реже 1 раза в квартал</a:t>
            </a:r>
            <a:endParaRPr lang="ru-RU" dirty="0"/>
          </a:p>
        </p:txBody>
      </p:sp>
      <p:sp>
        <p:nvSpPr>
          <p:cNvPr id="39" name="Левая круглая скобка 38"/>
          <p:cNvSpPr/>
          <p:nvPr/>
        </p:nvSpPr>
        <p:spPr>
          <a:xfrm rot="5400000">
            <a:off x="6207210" y="1555137"/>
            <a:ext cx="411892" cy="5313405"/>
          </a:xfrm>
          <a:prstGeom prst="leftBracket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3170078" y="4261397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Плановые 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8381814" y="4261397"/>
            <a:ext cx="1560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Внеплановые 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1029730" y="4587018"/>
            <a:ext cx="3215845" cy="1638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определение</a:t>
            </a:r>
            <a:r>
              <a:rPr lang="ru-RU" sz="1200" dirty="0" smtClean="0"/>
              <a:t> путей психолого-медико-педагогического сопровождения ребенка;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определение </a:t>
            </a:r>
            <a:r>
              <a:rPr lang="ru-RU" sz="1200" dirty="0"/>
              <a:t>образовательного</a:t>
            </a:r>
            <a:r>
              <a:rPr lang="ru-RU" sz="1200" dirty="0" smtClean="0"/>
              <a:t> и коррекционно-развивающего маршрута;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/>
              <a:t> </a:t>
            </a:r>
            <a:r>
              <a:rPr lang="ru-RU" sz="1200" b="1" dirty="0" smtClean="0"/>
              <a:t>динамическая</a:t>
            </a:r>
            <a:r>
              <a:rPr lang="ru-RU" sz="1200" dirty="0" smtClean="0"/>
              <a:t> оценка состояния ребенка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решение</a:t>
            </a:r>
            <a:r>
              <a:rPr lang="ru-RU" sz="1200" dirty="0" smtClean="0"/>
              <a:t> вопроса об изменении образовательного маршрута при завершении обучения (учебного года).</a:t>
            </a:r>
            <a:endParaRPr lang="ru-RU" sz="12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8498359" y="4610667"/>
            <a:ext cx="3215845" cy="1638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200" b="1" dirty="0"/>
              <a:t>принятие</a:t>
            </a:r>
            <a:r>
              <a:rPr lang="ru-RU" sz="1200" dirty="0"/>
              <a:t> каких-либо экстренных мер по выявившимся обстоятельствам</a:t>
            </a:r>
            <a:r>
              <a:rPr lang="ru-RU" sz="1200" dirty="0" smtClean="0"/>
              <a:t>;</a:t>
            </a:r>
          </a:p>
          <a:p>
            <a:pPr marL="171450" indent="-17145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ru-RU" sz="1200" dirty="0"/>
          </a:p>
          <a:p>
            <a:pPr marL="171450" indent="-1714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200" b="1" dirty="0"/>
              <a:t>изменение</a:t>
            </a:r>
            <a:r>
              <a:rPr lang="ru-RU" sz="1200" dirty="0"/>
              <a:t> направления коррекционно-развивающей работы в изменившейся  ситуации или в  случае ее неэффективности;</a:t>
            </a:r>
          </a:p>
        </p:txBody>
      </p:sp>
      <p:cxnSp>
        <p:nvCxnSpPr>
          <p:cNvPr id="69" name="Соединительная линия уступом 68"/>
          <p:cNvCxnSpPr>
            <a:stCxn id="42" idx="3"/>
            <a:endCxn id="46" idx="1"/>
          </p:cNvCxnSpPr>
          <p:nvPr/>
        </p:nvCxnSpPr>
        <p:spPr>
          <a:xfrm flipV="1">
            <a:off x="4245575" y="5355753"/>
            <a:ext cx="159135" cy="50398"/>
          </a:xfrm>
          <a:prstGeom prst="bentConnector3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5" name="Группа 84"/>
          <p:cNvGrpSpPr/>
          <p:nvPr/>
        </p:nvGrpSpPr>
        <p:grpSpPr>
          <a:xfrm>
            <a:off x="346056" y="4587018"/>
            <a:ext cx="11735876" cy="2222129"/>
            <a:chOff x="346056" y="4587018"/>
            <a:chExt cx="11735876" cy="2222129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4404710" y="4587018"/>
              <a:ext cx="2204756" cy="44705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Выработка рекомендаций</a:t>
              </a:r>
              <a:endParaRPr lang="ru-RU" sz="1400" dirty="0"/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4404710" y="5163036"/>
              <a:ext cx="2204756" cy="3854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Анализ успешности обучения </a:t>
              </a:r>
              <a:endParaRPr lang="ru-RU" sz="1200" dirty="0"/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4430418" y="6385898"/>
              <a:ext cx="2179048" cy="4232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dirty="0" smtClean="0"/>
                <a:t>Разработка образовательных маршрутов </a:t>
              </a:r>
              <a:endParaRPr lang="ru-RU" sz="1000" dirty="0"/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2404533" y="6430816"/>
              <a:ext cx="1822243" cy="3466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уровня адаптации </a:t>
              </a:r>
              <a:endParaRPr lang="ru-RU" sz="1400" dirty="0"/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346056" y="6420967"/>
              <a:ext cx="1799222" cy="3564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Трудности в поведении </a:t>
              </a:r>
              <a:endParaRPr lang="ru-RU" sz="1400" dirty="0"/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7003405" y="5474431"/>
              <a:ext cx="1335689" cy="3829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Конфликтная ситуация</a:t>
              </a:r>
              <a:endParaRPr lang="ru-RU" sz="1400" dirty="0"/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4404710" y="5759868"/>
              <a:ext cx="2204756" cy="4654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Анализ уровня адаптации </a:t>
              </a:r>
              <a:endParaRPr lang="ru-RU" sz="1400" dirty="0"/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7046126" y="4603951"/>
              <a:ext cx="1335689" cy="3829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Прибывший ученик</a:t>
              </a:r>
              <a:endParaRPr lang="ru-RU" sz="1200" dirty="0"/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8892043" y="6415818"/>
              <a:ext cx="1335689" cy="3829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Трудности в обучении </a:t>
              </a:r>
              <a:endParaRPr lang="ru-RU" sz="1600" dirty="0"/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10746243" y="6415818"/>
              <a:ext cx="1335689" cy="3829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Трудности в поведении </a:t>
              </a:r>
              <a:endParaRPr lang="ru-RU" sz="1400" dirty="0"/>
            </a:p>
          </p:txBody>
        </p:sp>
        <p:cxnSp>
          <p:nvCxnSpPr>
            <p:cNvPr id="60" name="Соединительная линия уступом 59"/>
            <p:cNvCxnSpPr>
              <a:stCxn id="42" idx="1"/>
              <a:endCxn id="49" idx="1"/>
            </p:cNvCxnSpPr>
            <p:nvPr/>
          </p:nvCxnSpPr>
          <p:spPr>
            <a:xfrm rot="10800000" flipV="1">
              <a:off x="346056" y="5406151"/>
              <a:ext cx="683674" cy="1193048"/>
            </a:xfrm>
            <a:prstGeom prst="bentConnector3">
              <a:avLst>
                <a:gd name="adj1" fmla="val 133437"/>
              </a:avLst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3" name="Соединительная линия уступом 62"/>
            <p:cNvCxnSpPr>
              <a:stCxn id="42" idx="2"/>
              <a:endCxn id="48" idx="0"/>
            </p:cNvCxnSpPr>
            <p:nvPr/>
          </p:nvCxnSpPr>
          <p:spPr>
            <a:xfrm rot="16200000" flipH="1">
              <a:off x="2873888" y="5989049"/>
              <a:ext cx="205532" cy="678002"/>
            </a:xfrm>
            <a:prstGeom prst="bentConnector3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5" name="Соединительная линия уступом 64"/>
            <p:cNvCxnSpPr>
              <a:stCxn id="42" idx="3"/>
              <a:endCxn id="47" idx="1"/>
            </p:cNvCxnSpPr>
            <p:nvPr/>
          </p:nvCxnSpPr>
          <p:spPr>
            <a:xfrm>
              <a:off x="4245575" y="5406151"/>
              <a:ext cx="184843" cy="1191372"/>
            </a:xfrm>
            <a:prstGeom prst="bentConnector3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Соединительная линия уступом 66"/>
            <p:cNvCxnSpPr>
              <a:stCxn id="42" idx="3"/>
              <a:endCxn id="51" idx="1"/>
            </p:cNvCxnSpPr>
            <p:nvPr/>
          </p:nvCxnSpPr>
          <p:spPr>
            <a:xfrm>
              <a:off x="4245575" y="5406151"/>
              <a:ext cx="159135" cy="586425"/>
            </a:xfrm>
            <a:prstGeom prst="bentConnector3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1" name="Соединительная линия уступом 70"/>
            <p:cNvCxnSpPr>
              <a:stCxn id="42" idx="3"/>
              <a:endCxn id="44" idx="1"/>
            </p:cNvCxnSpPr>
            <p:nvPr/>
          </p:nvCxnSpPr>
          <p:spPr>
            <a:xfrm flipV="1">
              <a:off x="4245575" y="4810547"/>
              <a:ext cx="159135" cy="595604"/>
            </a:xfrm>
            <a:prstGeom prst="bentConnector3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3" name="Соединительная линия уступом 72"/>
            <p:cNvCxnSpPr>
              <a:stCxn id="43" idx="1"/>
              <a:endCxn id="56" idx="3"/>
            </p:cNvCxnSpPr>
            <p:nvPr/>
          </p:nvCxnSpPr>
          <p:spPr>
            <a:xfrm rot="10800000">
              <a:off x="8381815" y="4795410"/>
              <a:ext cx="116544" cy="634391"/>
            </a:xfrm>
            <a:prstGeom prst="bentConnector3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1" name="Соединительная линия уступом 80"/>
            <p:cNvCxnSpPr>
              <a:stCxn id="57" idx="0"/>
              <a:endCxn id="43" idx="2"/>
            </p:cNvCxnSpPr>
            <p:nvPr/>
          </p:nvCxnSpPr>
          <p:spPr>
            <a:xfrm rot="5400000" flipH="1" flipV="1">
              <a:off x="9749643" y="6059179"/>
              <a:ext cx="166885" cy="546394"/>
            </a:xfrm>
            <a:prstGeom prst="bentConnector3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3" name="Соединительная линия уступом 82"/>
            <p:cNvCxnSpPr>
              <a:stCxn id="58" idx="0"/>
              <a:endCxn id="43" idx="2"/>
            </p:cNvCxnSpPr>
            <p:nvPr/>
          </p:nvCxnSpPr>
          <p:spPr>
            <a:xfrm rot="16200000" flipV="1">
              <a:off x="10676743" y="5678473"/>
              <a:ext cx="166885" cy="1307806"/>
            </a:xfrm>
            <a:prstGeom prst="bentConnector3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cxnSp>
        <p:nvCxnSpPr>
          <p:cNvPr id="75" name="Соединительная линия уступом 74"/>
          <p:cNvCxnSpPr>
            <a:stCxn id="50" idx="3"/>
            <a:endCxn id="43" idx="1"/>
          </p:cNvCxnSpPr>
          <p:nvPr/>
        </p:nvCxnSpPr>
        <p:spPr>
          <a:xfrm flipV="1">
            <a:off x="8339094" y="5429800"/>
            <a:ext cx="159265" cy="236089"/>
          </a:xfrm>
          <a:prstGeom prst="bentConnector3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07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4" grpId="0" animBg="1"/>
      <p:bldP spid="16" grpId="0" animBg="1"/>
      <p:bldP spid="26" grpId="0" animBg="1"/>
      <p:bldP spid="27" grpId="0" animBg="1"/>
      <p:bldP spid="28" grpId="0" animBg="1"/>
      <p:bldP spid="29" grpId="0" animBg="1"/>
      <p:bldP spid="30" grpId="0"/>
      <p:bldP spid="31" grpId="0"/>
      <p:bldP spid="39" grpId="0" animBg="1"/>
      <p:bldP spid="40" grpId="0"/>
      <p:bldP spid="41" grpId="0"/>
      <p:bldP spid="42" grpId="0" animBg="1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3999" y="254000"/>
            <a:ext cx="11802533" cy="648546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71500" lvl="0" indent="-571500" algn="ctr">
              <a:lnSpc>
                <a:spcPct val="80000"/>
              </a:lnSpc>
              <a:spcBef>
                <a:spcPct val="20000"/>
              </a:spcBef>
              <a:buNone/>
            </a:pPr>
            <a:r>
              <a:rPr lang="ru-RU" sz="1700" b="1" dirty="0">
                <a:solidFill>
                  <a:prstClr val="black"/>
                </a:solidFill>
              </a:rPr>
              <a:t>Плановые </a:t>
            </a:r>
            <a:r>
              <a:rPr lang="ru-RU" sz="1700" b="1" dirty="0" err="1">
                <a:solidFill>
                  <a:prstClr val="black"/>
                </a:solidFill>
              </a:rPr>
              <a:t>ПМПк</a:t>
            </a:r>
            <a:r>
              <a:rPr lang="ru-RU" sz="1700" b="1" dirty="0" smtClean="0">
                <a:solidFill>
                  <a:prstClr val="black"/>
                </a:solidFill>
              </a:rPr>
              <a:t>:</a:t>
            </a:r>
          </a:p>
          <a:p>
            <a:pPr marL="571500" lvl="0" indent="-571500" algn="ctr">
              <a:lnSpc>
                <a:spcPct val="80000"/>
              </a:lnSpc>
              <a:spcBef>
                <a:spcPct val="20000"/>
              </a:spcBef>
              <a:buNone/>
            </a:pPr>
            <a:endParaRPr lang="ru-RU" sz="1700" b="1" dirty="0">
              <a:solidFill>
                <a:prstClr val="black"/>
              </a:solidFill>
            </a:endParaRP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  <a:buNone/>
            </a:pPr>
            <a:r>
              <a:rPr lang="ru-RU" sz="1400" b="1" i="1" u="sng" dirty="0">
                <a:solidFill>
                  <a:prstClr val="black"/>
                </a:solidFill>
              </a:rPr>
              <a:t>1 четверть: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Утверждение плана работы на год.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Оценка уровня адаптации учащихся 1-х классов к условиям обучения; 5-х классов – к условиям предметного обучения в среднем звене школы; выявление детей группы риска.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Обсуждение результатов обследования учащихся каждым специалистом, составление коллегиального заключения </a:t>
            </a:r>
            <a:r>
              <a:rPr lang="ru-RU" sz="1400" dirty="0" err="1">
                <a:solidFill>
                  <a:prstClr val="black"/>
                </a:solidFill>
              </a:rPr>
              <a:t>ПМПк</a:t>
            </a:r>
            <a:r>
              <a:rPr lang="ru-RU" sz="1400" dirty="0">
                <a:solidFill>
                  <a:prstClr val="black"/>
                </a:solidFill>
              </a:rPr>
              <a:t>.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Разработка образовательных маршрутов (программ ликвидации проблем в усвоении </a:t>
            </a:r>
            <a:r>
              <a:rPr lang="ru-RU" sz="1400" dirty="0" err="1">
                <a:solidFill>
                  <a:prstClr val="black"/>
                </a:solidFill>
              </a:rPr>
              <a:t>общеучебных</a:t>
            </a:r>
            <a:r>
              <a:rPr lang="ru-RU" sz="1400" dirty="0">
                <a:solidFill>
                  <a:prstClr val="black"/>
                </a:solidFill>
              </a:rPr>
              <a:t> умений и навыков, развития и отработки социального статуса учащегося) для уч-ся 1-х, 5-х, классов.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Выработка рекомендаций для педагогов и родителей обучающихся</a:t>
            </a:r>
            <a:r>
              <a:rPr lang="ru-RU" sz="1400" dirty="0" smtClean="0">
                <a:solidFill>
                  <a:prstClr val="black"/>
                </a:solidFill>
              </a:rPr>
              <a:t>.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endParaRPr lang="ru-RU" sz="1400" dirty="0">
              <a:solidFill>
                <a:prstClr val="black"/>
              </a:solidFill>
            </a:endParaRP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  <a:buNone/>
            </a:pPr>
            <a:r>
              <a:rPr lang="ru-RU" sz="1400" b="1" i="1" u="sng" dirty="0">
                <a:solidFill>
                  <a:prstClr val="black"/>
                </a:solidFill>
              </a:rPr>
              <a:t>2 четверть: 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Анализ успешности обучения в 1 четверти обучающихся по основным адаптированным образовательным программам, в том числе детей-инвалидов.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 Разработка образовательных маршрутов (программ ликвидации проблем в усвоении </a:t>
            </a:r>
            <a:r>
              <a:rPr lang="ru-RU" sz="1400" dirty="0" err="1">
                <a:solidFill>
                  <a:prstClr val="black"/>
                </a:solidFill>
              </a:rPr>
              <a:t>общеучебных</a:t>
            </a:r>
            <a:r>
              <a:rPr lang="ru-RU" sz="1400" dirty="0">
                <a:solidFill>
                  <a:prstClr val="black"/>
                </a:solidFill>
              </a:rPr>
              <a:t> умений и навыков, развития и отработки социального статуса учащегося) для  учащихся 6-8 классов, испытывающих трудности в усвоении программы обучения и в связи с проблемами младшего подросткового возраста</a:t>
            </a:r>
            <a:r>
              <a:rPr lang="ru-RU" sz="1400" dirty="0" smtClean="0">
                <a:solidFill>
                  <a:prstClr val="black"/>
                </a:solidFill>
              </a:rPr>
              <a:t>.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endParaRPr lang="ru-RU" sz="1400" dirty="0">
              <a:solidFill>
                <a:prstClr val="black"/>
              </a:solidFill>
            </a:endParaRP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  <a:buNone/>
            </a:pPr>
            <a:r>
              <a:rPr lang="ru-RU" sz="1400" b="1" i="1" u="sng" dirty="0">
                <a:solidFill>
                  <a:prstClr val="black"/>
                </a:solidFill>
              </a:rPr>
              <a:t>3 четверть: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Анализ успешности обучения во 2 четверти обучающихся по основным адаптированным программам, в том числе детей-инвалидов.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Анализ успешности обучения в 1 полугодии учащихся 9-х классов.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Разработка рекомендаций  для педагогов и родителей выпускников</a:t>
            </a:r>
            <a:r>
              <a:rPr lang="ru-RU" sz="1400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ct val="20000"/>
              </a:spcBef>
              <a:buNone/>
            </a:pPr>
            <a:r>
              <a:rPr lang="ru-RU" sz="1400" dirty="0" smtClean="0">
                <a:solidFill>
                  <a:prstClr val="black"/>
                </a:solidFill>
              </a:rPr>
              <a:t> </a:t>
            </a:r>
            <a:endParaRPr lang="ru-RU" sz="1400" dirty="0">
              <a:solidFill>
                <a:prstClr val="black"/>
              </a:solidFill>
            </a:endParaRP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  <a:buNone/>
            </a:pPr>
            <a:r>
              <a:rPr lang="ru-RU" sz="1400" b="1" i="1" u="sng" dirty="0">
                <a:solidFill>
                  <a:prstClr val="black"/>
                </a:solidFill>
              </a:rPr>
              <a:t>4 четверть: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Анализ успешности обучения во 2 полугодии и за год обучающихся по основным адаптированным образовательным программам, в том числе детей-инвалидов.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Анализ уровня адаптации первоклассников и пятиклассников к условиям обучения в школе.</a:t>
            </a:r>
          </a:p>
          <a:p>
            <a:pPr marL="571500" lvl="0" indent="-571500"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prstClr val="black"/>
                </a:solidFill>
              </a:rPr>
              <a:t>Комплектование 1-х классов на новый учебный год.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1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4323491" y="1076411"/>
            <a:ext cx="4053017" cy="691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Документация </a:t>
            </a:r>
            <a:br>
              <a:rPr lang="ru-RU" dirty="0" smtClean="0"/>
            </a:br>
            <a:r>
              <a:rPr lang="ru-RU" dirty="0" smtClean="0"/>
              <a:t>ПМП консилиум </a:t>
            </a:r>
            <a:endParaRPr lang="ru-RU" dirty="0"/>
          </a:p>
        </p:txBody>
      </p:sp>
      <p:grpSp>
        <p:nvGrpSpPr>
          <p:cNvPr id="34" name="Группа 33"/>
          <p:cNvGrpSpPr/>
          <p:nvPr/>
        </p:nvGrpSpPr>
        <p:grpSpPr>
          <a:xfrm>
            <a:off x="677333" y="1335446"/>
            <a:ext cx="3646158" cy="762000"/>
            <a:chOff x="677333" y="1335446"/>
            <a:chExt cx="3646158" cy="762000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677333" y="1335446"/>
              <a:ext cx="3014134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Приказ ос создании </a:t>
              </a:r>
              <a:r>
                <a:rPr lang="ru-RU" dirty="0" err="1" smtClean="0"/>
                <a:t>ПМПк</a:t>
              </a:r>
              <a:r>
                <a:rPr lang="ru-RU" dirty="0" smtClean="0"/>
                <a:t> </a:t>
              </a:r>
              <a:endParaRPr lang="ru-RU" dirty="0"/>
            </a:p>
          </p:txBody>
        </p:sp>
        <p:cxnSp>
          <p:nvCxnSpPr>
            <p:cNvPr id="11" name="Прямая со стрелкой 10"/>
            <p:cNvCxnSpPr>
              <a:stCxn id="4" idx="2"/>
              <a:endCxn id="3" idx="3"/>
            </p:cNvCxnSpPr>
            <p:nvPr/>
          </p:nvCxnSpPr>
          <p:spPr>
            <a:xfrm flipH="1">
              <a:off x="3691467" y="1422400"/>
              <a:ext cx="632024" cy="29404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5" name="Группа 34"/>
          <p:cNvGrpSpPr/>
          <p:nvPr/>
        </p:nvGrpSpPr>
        <p:grpSpPr>
          <a:xfrm>
            <a:off x="1896533" y="1667051"/>
            <a:ext cx="3020509" cy="1584149"/>
            <a:chOff x="1896533" y="1667051"/>
            <a:chExt cx="3020509" cy="1584149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1896533" y="2489200"/>
              <a:ext cx="3014134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План работы </a:t>
              </a:r>
              <a:r>
                <a:rPr lang="ru-RU" dirty="0" err="1" smtClean="0"/>
                <a:t>ПМПк</a:t>
              </a:r>
              <a:endParaRPr lang="ru-RU" dirty="0"/>
            </a:p>
          </p:txBody>
        </p:sp>
        <p:cxnSp>
          <p:nvCxnSpPr>
            <p:cNvPr id="12" name="Прямая со стрелкой 11"/>
            <p:cNvCxnSpPr>
              <a:stCxn id="4" idx="3"/>
              <a:endCxn id="6" idx="0"/>
            </p:cNvCxnSpPr>
            <p:nvPr/>
          </p:nvCxnSpPr>
          <p:spPr>
            <a:xfrm flipH="1">
              <a:off x="3403600" y="1667051"/>
              <a:ext cx="1513442" cy="82214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7" name="Группа 36"/>
          <p:cNvGrpSpPr/>
          <p:nvPr/>
        </p:nvGrpSpPr>
        <p:grpSpPr>
          <a:xfrm>
            <a:off x="4910667" y="1768389"/>
            <a:ext cx="3014134" cy="2635421"/>
            <a:chOff x="4910667" y="1768389"/>
            <a:chExt cx="3014134" cy="2635421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4910667" y="3641810"/>
              <a:ext cx="3014134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Журнал записи детей на </a:t>
              </a:r>
              <a:r>
                <a:rPr lang="ru-RU" dirty="0" err="1" smtClean="0"/>
                <a:t>ПМПк</a:t>
              </a:r>
              <a:endParaRPr lang="ru-RU" dirty="0"/>
            </a:p>
          </p:txBody>
        </p:sp>
        <p:cxnSp>
          <p:nvCxnSpPr>
            <p:cNvPr id="17" name="Прямая со стрелкой 16"/>
            <p:cNvCxnSpPr>
              <a:stCxn id="4" idx="4"/>
              <a:endCxn id="5" idx="0"/>
            </p:cNvCxnSpPr>
            <p:nvPr/>
          </p:nvCxnSpPr>
          <p:spPr>
            <a:xfrm>
              <a:off x="6350000" y="1768389"/>
              <a:ext cx="67734" cy="187342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9" name="Группа 38"/>
          <p:cNvGrpSpPr/>
          <p:nvPr/>
        </p:nvGrpSpPr>
        <p:grpSpPr>
          <a:xfrm>
            <a:off x="7782957" y="1667051"/>
            <a:ext cx="3150486" cy="1584149"/>
            <a:chOff x="7782957" y="1667051"/>
            <a:chExt cx="3150486" cy="1584149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7919309" y="2489200"/>
              <a:ext cx="3014134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/>
                <a:t>Карта (папка) развития обучающегося</a:t>
              </a:r>
            </a:p>
          </p:txBody>
        </p:sp>
        <p:cxnSp>
          <p:nvCxnSpPr>
            <p:cNvPr id="20" name="Прямая со стрелкой 19"/>
            <p:cNvCxnSpPr>
              <a:stCxn id="4" idx="5"/>
              <a:endCxn id="9" idx="0"/>
            </p:cNvCxnSpPr>
            <p:nvPr/>
          </p:nvCxnSpPr>
          <p:spPr>
            <a:xfrm>
              <a:off x="7782957" y="1667051"/>
              <a:ext cx="1643419" cy="82214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0" name="Группа 39"/>
          <p:cNvGrpSpPr/>
          <p:nvPr/>
        </p:nvGrpSpPr>
        <p:grpSpPr>
          <a:xfrm>
            <a:off x="8376508" y="1334302"/>
            <a:ext cx="3646158" cy="762000"/>
            <a:chOff x="8376508" y="1334302"/>
            <a:chExt cx="3646158" cy="762000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9008532" y="1334302"/>
              <a:ext cx="3014134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/>
                <a:t>Журнал регистрации заключений </a:t>
              </a:r>
            </a:p>
          </p:txBody>
        </p:sp>
        <p:cxnSp>
          <p:nvCxnSpPr>
            <p:cNvPr id="23" name="Прямая со стрелкой 22"/>
            <p:cNvCxnSpPr>
              <a:stCxn id="4" idx="6"/>
              <a:endCxn id="7" idx="1"/>
            </p:cNvCxnSpPr>
            <p:nvPr/>
          </p:nvCxnSpPr>
          <p:spPr>
            <a:xfrm>
              <a:off x="8376508" y="1422400"/>
              <a:ext cx="632024" cy="29290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6" name="Группа 35"/>
          <p:cNvGrpSpPr/>
          <p:nvPr/>
        </p:nvGrpSpPr>
        <p:grpSpPr>
          <a:xfrm>
            <a:off x="2150533" y="1768389"/>
            <a:ext cx="4193091" cy="3754164"/>
            <a:chOff x="2150533" y="1768389"/>
            <a:chExt cx="4193091" cy="3754164"/>
          </a:xfrm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2150533" y="4760553"/>
              <a:ext cx="3014134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rgbClr val="FFFF00"/>
                  </a:solidFill>
                  <a:latin typeface="Verdana" charset="0"/>
                </a:rPr>
                <a:t>протоколы заседаний </a:t>
              </a:r>
              <a:r>
                <a:rPr lang="ru-RU" dirty="0" err="1" smtClean="0">
                  <a:solidFill>
                    <a:srgbClr val="FFFF00"/>
                  </a:solidFill>
                  <a:latin typeface="Verdana" charset="0"/>
                </a:rPr>
                <a:t>ПМПк</a:t>
              </a:r>
              <a:endParaRPr lang="ru-RU" dirty="0"/>
            </a:p>
          </p:txBody>
        </p:sp>
        <p:cxnSp>
          <p:nvCxnSpPr>
            <p:cNvPr id="29" name="Прямая со стрелкой 28"/>
            <p:cNvCxnSpPr>
              <a:endCxn id="27" idx="0"/>
            </p:cNvCxnSpPr>
            <p:nvPr/>
          </p:nvCxnSpPr>
          <p:spPr>
            <a:xfrm flipH="1">
              <a:off x="3657600" y="1768389"/>
              <a:ext cx="2686024" cy="299216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8" name="Группа 37"/>
          <p:cNvGrpSpPr/>
          <p:nvPr/>
        </p:nvGrpSpPr>
        <p:grpSpPr>
          <a:xfrm>
            <a:off x="6350000" y="1768389"/>
            <a:ext cx="4583443" cy="3737232"/>
            <a:chOff x="6350000" y="1768389"/>
            <a:chExt cx="4583443" cy="3737232"/>
          </a:xfrm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7919309" y="4743621"/>
              <a:ext cx="3014134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rgbClr val="FFFF00"/>
                  </a:solidFill>
                  <a:latin typeface="Verdana" charset="0"/>
                </a:rPr>
                <a:t>Заключения </a:t>
              </a:r>
              <a:r>
                <a:rPr lang="ru-RU" dirty="0" err="1">
                  <a:solidFill>
                    <a:srgbClr val="FFFF00"/>
                  </a:solidFill>
                  <a:latin typeface="Verdana" charset="0"/>
                </a:rPr>
                <a:t>ПМПк</a:t>
              </a:r>
              <a:r>
                <a:rPr lang="ru-RU" dirty="0">
                  <a:solidFill>
                    <a:srgbClr val="FFFF00"/>
                  </a:solidFill>
                  <a:latin typeface="Verdana" charset="0"/>
                </a:rPr>
                <a:t> и рекомендации </a:t>
              </a:r>
              <a:r>
                <a:rPr lang="ru-RU" dirty="0" smtClean="0">
                  <a:solidFill>
                    <a:srgbClr val="FFFF00"/>
                  </a:solidFill>
                  <a:latin typeface="Verdana" charset="0"/>
                </a:rPr>
                <a:t>специалистов</a:t>
              </a:r>
              <a:endParaRPr lang="ru-RU" dirty="0"/>
            </a:p>
          </p:txBody>
        </p:sp>
        <p:cxnSp>
          <p:nvCxnSpPr>
            <p:cNvPr id="31" name="Прямая со стрелкой 30"/>
            <p:cNvCxnSpPr>
              <a:stCxn id="4" idx="4"/>
              <a:endCxn id="28" idx="0"/>
            </p:cNvCxnSpPr>
            <p:nvPr/>
          </p:nvCxnSpPr>
          <p:spPr>
            <a:xfrm>
              <a:off x="6350000" y="1768389"/>
              <a:ext cx="3076376" cy="29752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45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365967"/>
              </p:ext>
            </p:extLst>
          </p:nvPr>
        </p:nvGraphicFramePr>
        <p:xfrm>
          <a:off x="604332" y="794756"/>
          <a:ext cx="9865735" cy="68961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771655"/>
                <a:gridCol w="807178"/>
                <a:gridCol w="1393321"/>
                <a:gridCol w="1920256"/>
                <a:gridCol w="775602"/>
                <a:gridCol w="1024268"/>
                <a:gridCol w="1024268"/>
                <a:gridCol w="2149187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№</a:t>
                      </a:r>
                      <a:r>
                        <a:rPr lang="ru-RU" sz="1300" dirty="0">
                          <a:effectLst/>
                        </a:rPr>
                        <a:t/>
                      </a:r>
                      <a:br>
                        <a:rPr lang="ru-RU" sz="1300" dirty="0">
                          <a:effectLst/>
                        </a:rPr>
                      </a:br>
                      <a:r>
                        <a:rPr lang="ru-RU" sz="1300" dirty="0">
                          <a:effectLst/>
                        </a:rPr>
                        <a:t>п/п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Дата, </a:t>
                      </a:r>
                      <a:br>
                        <a:rPr lang="ru-RU" sz="1300">
                          <a:effectLst/>
                        </a:rPr>
                      </a:br>
                      <a:r>
                        <a:rPr lang="ru-RU" sz="1300">
                          <a:effectLst/>
                        </a:rPr>
                        <a:t>время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Ф.И.О.</a:t>
                      </a:r>
                      <a:br>
                        <a:rPr lang="ru-RU" sz="1300" dirty="0">
                          <a:effectLst/>
                        </a:rPr>
                      </a:br>
                      <a:r>
                        <a:rPr lang="ru-RU" sz="1300" dirty="0">
                          <a:effectLst/>
                        </a:rPr>
                        <a:t>ребенка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Дата рождения</a:t>
                      </a:r>
                      <a:br>
                        <a:rPr lang="ru-RU" sz="1300">
                          <a:effectLst/>
                        </a:rPr>
                      </a:br>
                      <a:r>
                        <a:rPr lang="ru-RU" sz="1300">
                          <a:effectLst/>
                        </a:rPr>
                        <a:t>(число, месяц, год)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Пол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Инициатор</a:t>
                      </a:r>
                      <a:br>
                        <a:rPr lang="ru-RU" sz="1300" dirty="0">
                          <a:effectLst/>
                        </a:rPr>
                      </a:br>
                      <a:r>
                        <a:rPr lang="ru-RU" sz="1300" dirty="0">
                          <a:effectLst/>
                        </a:rPr>
                        <a:t>обращения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Повод</a:t>
                      </a:r>
                      <a:br>
                        <a:rPr lang="ru-RU" sz="1300">
                          <a:effectLst/>
                        </a:rPr>
                      </a:br>
                      <a:r>
                        <a:rPr lang="ru-RU" sz="1300">
                          <a:effectLst/>
                        </a:rPr>
                        <a:t>обращения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График</a:t>
                      </a:r>
                      <a:br>
                        <a:rPr lang="ru-RU" sz="1300" dirty="0">
                          <a:effectLst/>
                        </a:rPr>
                      </a:br>
                      <a:r>
                        <a:rPr lang="ru-RU" sz="1300" dirty="0">
                          <a:effectLst/>
                        </a:rPr>
                        <a:t>консультирования</a:t>
                      </a:r>
                      <a:br>
                        <a:rPr lang="ru-RU" sz="1300" dirty="0">
                          <a:effectLst/>
                        </a:rPr>
                      </a:br>
                      <a:r>
                        <a:rPr lang="ru-RU" sz="1300" dirty="0">
                          <a:effectLst/>
                        </a:rPr>
                        <a:t>специалистами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7333" y="440267"/>
            <a:ext cx="5604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Журнал записи детей на </a:t>
            </a:r>
            <a:r>
              <a:rPr lang="ru-RU" b="1" i="1" dirty="0" err="1"/>
              <a:t>ПМПк</a:t>
            </a:r>
            <a:endParaRPr lang="ru-RU" b="1" i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533611"/>
              </p:ext>
            </p:extLst>
          </p:nvPr>
        </p:nvGraphicFramePr>
        <p:xfrm>
          <a:off x="594884" y="2334613"/>
          <a:ext cx="10176934" cy="1041497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421643"/>
                <a:gridCol w="648224"/>
                <a:gridCol w="1255625"/>
                <a:gridCol w="2195724"/>
                <a:gridCol w="607282"/>
                <a:gridCol w="950904"/>
                <a:gridCol w="1715950"/>
                <a:gridCol w="1231852"/>
                <a:gridCol w="1149730"/>
              </a:tblGrid>
              <a:tr h="10414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№</a:t>
                      </a:r>
                      <a:r>
                        <a:rPr lang="ru-RU" sz="1300" dirty="0">
                          <a:effectLst/>
                        </a:rPr>
                        <a:t/>
                      </a:r>
                      <a:br>
                        <a:rPr lang="ru-RU" sz="1300" dirty="0">
                          <a:effectLst/>
                        </a:rPr>
                      </a:br>
                      <a:r>
                        <a:rPr lang="ru-RU" sz="1300" dirty="0">
                          <a:effectLst/>
                        </a:rPr>
                        <a:t>п/п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Дата, </a:t>
                      </a:r>
                      <a:br>
                        <a:rPr lang="ru-RU" sz="1300">
                          <a:effectLst/>
                        </a:rPr>
                      </a:br>
                      <a:r>
                        <a:rPr lang="ru-RU" sz="1300">
                          <a:effectLst/>
                        </a:rPr>
                        <a:t>время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Ф.И.О.</a:t>
                      </a:r>
                      <a:br>
                        <a:rPr lang="ru-RU" sz="1300">
                          <a:effectLst/>
                        </a:rPr>
                      </a:br>
                      <a:r>
                        <a:rPr lang="ru-RU" sz="1300">
                          <a:effectLst/>
                        </a:rPr>
                        <a:t>ребенка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Дата рождения</a:t>
                      </a:r>
                      <a:br>
                        <a:rPr lang="ru-RU" sz="1300" dirty="0">
                          <a:effectLst/>
                        </a:rPr>
                      </a:br>
                      <a:r>
                        <a:rPr lang="ru-RU" sz="1300" dirty="0">
                          <a:effectLst/>
                        </a:rPr>
                        <a:t>(число, месяц, год)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Пол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Проблема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Заключение</a:t>
                      </a:r>
                      <a:br>
                        <a:rPr lang="ru-RU" sz="1300">
                          <a:effectLst/>
                        </a:rPr>
                      </a:br>
                      <a:r>
                        <a:rPr lang="ru-RU" sz="1300">
                          <a:effectLst/>
                        </a:rPr>
                        <a:t>специалиста</a:t>
                      </a:r>
                      <a:br>
                        <a:rPr lang="ru-RU" sz="1300">
                          <a:effectLst/>
                        </a:rPr>
                      </a:br>
                      <a:r>
                        <a:rPr lang="ru-RU" sz="1300">
                          <a:effectLst/>
                        </a:rPr>
                        <a:t>или коллегиальное</a:t>
                      </a:r>
                      <a:br>
                        <a:rPr lang="ru-RU" sz="1300">
                          <a:effectLst/>
                        </a:rPr>
                      </a:br>
                      <a:r>
                        <a:rPr lang="ru-RU" sz="1300">
                          <a:effectLst/>
                        </a:rPr>
                        <a:t>заключение ПМПк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Рекомендации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Специалист</a:t>
                      </a:r>
                      <a:br>
                        <a:rPr lang="ru-RU" sz="1300" dirty="0">
                          <a:effectLst/>
                        </a:rPr>
                      </a:br>
                      <a:r>
                        <a:rPr lang="ru-RU" sz="1300" dirty="0">
                          <a:effectLst/>
                        </a:rPr>
                        <a:t>или состав </a:t>
                      </a:r>
                      <a:r>
                        <a:rPr lang="ru-RU" sz="1300" dirty="0" err="1">
                          <a:effectLst/>
                        </a:rPr>
                        <a:t>ПМПк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77333" y="1654273"/>
            <a:ext cx="10012036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b="1" i="1" dirty="0"/>
              <a:t>Журнал регистрации заключений и рекомендаций специалистов и коллегиального </a:t>
            </a:r>
            <a:r>
              <a:rPr lang="ru-RU" altLang="ru-RU" b="1" i="1" dirty="0" smtClean="0"/>
              <a:t>заключения</a:t>
            </a:r>
            <a:br>
              <a:rPr lang="ru-RU" altLang="ru-RU" b="1" i="1" dirty="0" smtClean="0"/>
            </a:br>
            <a:r>
              <a:rPr lang="ru-RU" altLang="ru-RU" b="1" i="1" dirty="0" smtClean="0"/>
              <a:t> </a:t>
            </a:r>
            <a:r>
              <a:rPr lang="ru-RU" altLang="ru-RU" b="1" i="1" dirty="0"/>
              <a:t>и рекомендаций </a:t>
            </a:r>
            <a:r>
              <a:rPr lang="ru-RU" altLang="ru-RU" b="1" i="1" dirty="0" err="1"/>
              <a:t>ПМПк</a:t>
            </a:r>
            <a:endParaRPr lang="ru-RU" altLang="ru-RU" b="1" i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569502"/>
              </p:ext>
            </p:extLst>
          </p:nvPr>
        </p:nvGraphicFramePr>
        <p:xfrm>
          <a:off x="677332" y="3989633"/>
          <a:ext cx="9753601" cy="2631440"/>
        </p:xfrm>
        <a:graphic>
          <a:graphicData uri="http://schemas.openxmlformats.org/drawingml/2006/table">
            <a:tbl>
              <a:tblPr/>
              <a:tblGrid>
                <a:gridCol w="9753601"/>
              </a:tblGrid>
              <a:tr h="0">
                <a:tc>
                  <a:txBody>
                    <a:bodyPr/>
                    <a:lstStyle/>
                    <a:p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 «Вкладыши»:</a:t>
                      </a:r>
                      <a:b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— педагогическая характеристика;</a:t>
                      </a:r>
                      <a:b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— выписка из истории развития;</a:t>
                      </a:r>
                      <a:b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 необходимости получения дополнительной медицинской информации о ребенке медицинская сестра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ПМПк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направляет запрос в детскую поликлинику по месту жительства ребенка.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 Документация специалистов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ПМПк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(согласно учрежденным формам):</a:t>
                      </a:r>
                      <a:b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— заключения специалистов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ПМПк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;</a:t>
                      </a:r>
                      <a:b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— коллегиальное заключение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ПМПк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;</a:t>
                      </a:r>
                      <a:b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— дневник динамического наблюдения с фиксацией: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914400" marR="914400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времени и условий возникновения проблемы,</a:t>
                      </a:r>
                      <a:b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мер, предпринятых до обращения в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ПМПк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и их эффективности,</a:t>
                      </a:r>
                      <a:b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сведений о реализации и эффективности рекомендаций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ПМПк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00593" y="369358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Карта (папка) развития обучающегося, воспитанника</a:t>
            </a:r>
            <a:endParaRPr kumimoji="0" lang="ru-RU" altLang="ru-RU" sz="10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CYR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 panose="020B0604020202020204" pitchFamily="34" charset="0"/>
                <a:ea typeface="Times New Roman" panose="02020603050405020304" pitchFamily="18" charset="0"/>
              </a:rPr>
              <a:t>Основные блоки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63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837266" y="792694"/>
            <a:ext cx="8343611" cy="5678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bIns="0" anchor="ctr">
            <a:spAutoFit/>
          </a:bodyPr>
          <a:lstStyle/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Фамилия, имя ребенка</a:t>
            </a: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, _________________________________________ Дата рождения ______________ </a:t>
            </a:r>
          </a:p>
          <a:p>
            <a:pPr eaLnBrk="0" hangingPunct="0">
              <a:tabLst>
                <a:tab pos="228600" algn="l"/>
              </a:tabLst>
            </a:pP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Дата обследования _____________</a:t>
            </a:r>
            <a:endParaRPr lang="ru-RU" sz="1200" dirty="0">
              <a:solidFill>
                <a:srgbClr val="004873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СКШИ____________ класс </a:t>
            </a: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____________________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Домашний адрес, телефон ___________________________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Причины направления на </a:t>
            </a:r>
            <a:r>
              <a:rPr lang="ru-RU" sz="1200" dirty="0" err="1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ПМПк</a:t>
            </a: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Жалобы родителей ________________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Мнение воспитателя ______________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Приложение </a:t>
            </a:r>
            <a:r>
              <a:rPr lang="ru-RU" sz="1200" b="1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( отметить наличие):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buFontTx/>
              <a:buChar char="•"/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Педагогическое представление.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buFontTx/>
              <a:buChar char="•"/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Психологическое представление.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buFontTx/>
              <a:buChar char="•"/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Логопедическое представление.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buFontTx/>
              <a:buChar char="•"/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Медицинское представление (выписка из истории болезни)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Другие документы, представленные на консилиум: 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___________________________________</a:t>
            </a: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Заключение консилиума: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________________________________________________________________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Рекомендации по коррекционно-развивающему обучению: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________________________________________________________________</a:t>
            </a:r>
          </a:p>
          <a:p>
            <a:pPr eaLnBrk="0" hangingPunct="0">
              <a:tabLst>
                <a:tab pos="228600" algn="l"/>
              </a:tabLst>
            </a:pP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Причина направления на ПМПК (при необходимости) _________________________________________________________________</a:t>
            </a:r>
            <a:endParaRPr lang="ru-RU" sz="1200" dirty="0">
              <a:solidFill>
                <a:srgbClr val="004873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Председатель </a:t>
            </a:r>
            <a:r>
              <a:rPr lang="ru-RU" sz="1200" dirty="0" err="1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ПМПк</a:t>
            </a: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200" dirty="0" smtClean="0">
                <a:solidFill>
                  <a:srgbClr val="004873"/>
                </a:solidFill>
              </a:rPr>
              <a:t> </a:t>
            </a: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______________________________________________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Состав  </a:t>
            </a:r>
            <a:r>
              <a:rPr lang="ru-RU" sz="1200" dirty="0" err="1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ПМПк</a:t>
            </a: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i="1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Педагог-психолог       _________________________                                                                 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i="1" dirty="0" err="1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Учитель-дефектолог</a:t>
            </a:r>
            <a:r>
              <a:rPr lang="ru-RU" sz="1200" dirty="0" err="1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_________________________</a:t>
            </a:r>
            <a:endParaRPr lang="ru-RU" sz="1200" dirty="0" smtClean="0">
              <a:solidFill>
                <a:srgbClr val="004873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i="1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Учитель-логопед </a:t>
            </a: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____________________________</a:t>
            </a:r>
          </a:p>
          <a:p>
            <a:pPr eaLnBrk="0" hangingPunct="0">
              <a:tabLst>
                <a:tab pos="228600" algn="l"/>
              </a:tabLst>
            </a:pPr>
            <a:r>
              <a:rPr lang="ru-RU" sz="1200" i="1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Социальный</a:t>
            </a: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педагог</a:t>
            </a:r>
            <a:r>
              <a:rPr lang="ru-RU" sz="1200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 _________________________</a:t>
            </a:r>
          </a:p>
          <a:p>
            <a:pPr eaLnBrk="0" hangingPunct="0">
              <a:tabLst>
                <a:tab pos="228600" algn="l"/>
              </a:tabLst>
            </a:pPr>
            <a:r>
              <a:rPr lang="ru-RU" sz="1200" i="1" dirty="0" smtClean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Врач (медсестра)____________________________</a:t>
            </a:r>
            <a:endParaRPr lang="ru-RU" sz="1200" i="1" dirty="0">
              <a:solidFill>
                <a:srgbClr val="004873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Дата </a:t>
            </a:r>
            <a:r>
              <a:rPr lang="ru-RU" sz="1200" dirty="0">
                <a:solidFill>
                  <a:srgbClr val="004873"/>
                </a:solidFill>
                <a:cs typeface="Times New Roman" pitchFamily="18" charset="0"/>
              </a:rPr>
              <a:t>«</a:t>
            </a: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____</a:t>
            </a:r>
            <a:r>
              <a:rPr lang="ru-RU" sz="1200" dirty="0">
                <a:solidFill>
                  <a:srgbClr val="004873"/>
                </a:solidFill>
                <a:cs typeface="Times New Roman" pitchFamily="18" charset="0"/>
              </a:rPr>
              <a:t>»</a:t>
            </a: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 ______________________________</a:t>
            </a:r>
            <a:endParaRPr lang="ru-RU" sz="1200" dirty="0">
              <a:solidFill>
                <a:srgbClr val="004873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ru-RU" sz="1200" dirty="0">
                <a:solidFill>
                  <a:srgbClr val="004873"/>
                </a:solidFill>
                <a:latin typeface="Times New Roman" pitchFamily="18" charset="0"/>
                <a:cs typeface="Times New Roman" pitchFamily="18" charset="0"/>
              </a:rPr>
              <a:t>М.П.</a:t>
            </a:r>
            <a:endParaRPr lang="ru-RU" sz="1200" b="1" dirty="0">
              <a:solidFill>
                <a:srgbClr val="004873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228600" algn="l"/>
              </a:tabLst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21201" y="423362"/>
            <a:ext cx="2672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Заключение консилиума 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35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30641" y="359048"/>
            <a:ext cx="11498891" cy="2875219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	Для проведения обследования ребенка на ПМПК родители (законные представители) ребенка предъявляют в комиссию заключение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</a:rPr>
              <a:t>психолого-медико-педагогического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консилиума образовательной организации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903133" y="1794107"/>
            <a:ext cx="8288867" cy="1440160"/>
          </a:xfrm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>приказ </a:t>
            </a:r>
            <a:r>
              <a:rPr lang="ru-RU" sz="2700" dirty="0">
                <a:solidFill>
                  <a:schemeClr val="accent1">
                    <a:lumMod val="50000"/>
                  </a:schemeClr>
                </a:solidFill>
              </a:rPr>
              <a:t>Министерства образования Иркутской </a:t>
            </a: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>области</a:t>
            </a:r>
            <a:b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700" dirty="0">
                <a:solidFill>
                  <a:schemeClr val="accent1">
                    <a:lumMod val="50000"/>
                  </a:schemeClr>
                </a:solidFill>
              </a:rPr>
              <a:t>от 1 июня 2015 года № </a:t>
            </a: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>50-мпр 015.</a:t>
            </a:r>
            <a:endParaRPr lang="ru-RU" sz="2700" dirty="0">
              <a:solidFill>
                <a:schemeClr val="bg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3A64-7FB1-4586-A6A7-2284157997B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88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1444</Words>
  <Application>Microsoft Office PowerPoint</Application>
  <PresentationFormat>Произвольный</PresentationFormat>
  <Paragraphs>254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Разработка и реализация  специальной индивидуальной программы развития обучающегося  в условиях реализации ФГОС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приказ Министерства образования Иркутской области  от 1 июня 2015 года № 50-мпр 015.</vt:lpstr>
      <vt:lpstr>Презентация PowerPoint</vt:lpstr>
      <vt:lpstr>Презентация PowerPoint</vt:lpstr>
      <vt:lpstr>Презентация PowerPoint</vt:lpstr>
      <vt:lpstr>Презентация PowerPoint</vt:lpstr>
      <vt:lpstr>Диагностическая работа </vt:lpstr>
      <vt:lpstr>Коррекционно-развивающая работа </vt:lpstr>
      <vt:lpstr>Консультативная работа </vt:lpstr>
      <vt:lpstr>Информационно-просветительская работа </vt:lpstr>
      <vt:lpstr>Реализация программы осуществляется в урочной и внеурочной деятельности на основе: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Глазков Владимир Александрович</dc:creator>
  <cp:lastModifiedBy>Администратор</cp:lastModifiedBy>
  <cp:revision>42</cp:revision>
  <cp:lastPrinted>2016-03-16T09:15:13Z</cp:lastPrinted>
  <dcterms:created xsi:type="dcterms:W3CDTF">2016-03-15T05:08:03Z</dcterms:created>
  <dcterms:modified xsi:type="dcterms:W3CDTF">2016-03-17T07:49:45Z</dcterms:modified>
</cp:coreProperties>
</file>